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85" r:id="rId2"/>
    <p:sldId id="286" r:id="rId3"/>
    <p:sldId id="287" r:id="rId4"/>
    <p:sldId id="288" r:id="rId5"/>
    <p:sldId id="290" r:id="rId6"/>
    <p:sldId id="295" r:id="rId7"/>
    <p:sldId id="309" r:id="rId8"/>
    <p:sldId id="284" r:id="rId9"/>
    <p:sldId id="310" r:id="rId10"/>
    <p:sldId id="315" r:id="rId11"/>
    <p:sldId id="311" r:id="rId12"/>
    <p:sldId id="312" r:id="rId13"/>
    <p:sldId id="313" r:id="rId14"/>
    <p:sldId id="314" r:id="rId15"/>
    <p:sldId id="316" r:id="rId16"/>
    <p:sldId id="317" r:id="rId17"/>
    <p:sldId id="296" r:id="rId18"/>
    <p:sldId id="297" r:id="rId19"/>
    <p:sldId id="322" r:id="rId20"/>
    <p:sldId id="298" r:id="rId21"/>
    <p:sldId id="302" r:id="rId22"/>
    <p:sldId id="321" r:id="rId23"/>
    <p:sldId id="320" r:id="rId24"/>
    <p:sldId id="319" r:id="rId25"/>
    <p:sldId id="303" r:id="rId26"/>
    <p:sldId id="305" r:id="rId27"/>
    <p:sldId id="324" r:id="rId28"/>
    <p:sldId id="323" r:id="rId29"/>
    <p:sldId id="308" r:id="rId30"/>
    <p:sldId id="307" r:id="rId31"/>
    <p:sldId id="279" r:id="rId32"/>
  </p:sldIdLst>
  <p:sldSz cx="9144000" cy="5143500" type="screen16x9"/>
  <p:notesSz cx="6858000" cy="9144000"/>
  <p:embeddedFontLst>
    <p:embeddedFont>
      <p:font typeface="Inria Serif" panose="020B0604020202020204" charset="0"/>
      <p:regular r:id="rId34"/>
      <p:bold r:id="rId35"/>
      <p:italic r:id="rId36"/>
      <p:boldItalic r:id="rId37"/>
    </p:embeddedFont>
    <p:embeddedFont>
      <p:font typeface="Inria Serif Light" panose="020B0604020202020204" charset="0"/>
      <p:regular r:id="rId38"/>
      <p:bold r:id="rId39"/>
      <p:italic r:id="rId40"/>
      <p:boldItalic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Playfair Display Regular" panose="020B0604020202020204" charset="0"/>
      <p:regular r:id="rId46"/>
      <p:bold r:id="rId47"/>
      <p:italic r:id="rId48"/>
      <p:boldItalic r:id="rId49"/>
    </p:embeddedFont>
    <p:embeddedFont>
      <p:font typeface="Ubuntu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D092BA-23E3-42AB-BEE3-999260BD0258}">
  <a:tblStyle styleId="{4ED092BA-23E3-42AB-BEE3-999260BD02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03" autoAdjust="0"/>
  </p:normalViewPr>
  <p:slideViewPr>
    <p:cSldViewPr snapToGrid="0">
      <p:cViewPr varScale="1">
        <p:scale>
          <a:sx n="61" d="100"/>
          <a:sy n="61" d="100"/>
        </p:scale>
        <p:origin x="4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03275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08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580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22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45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248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Tips for searching: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*look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the works cited list of a good article to find more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*if you find an older article, use Google Scholar to see who has cited 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*starting with a </a:t>
            </a:r>
            <a:r>
              <a:rPr lang="en-US" sz="1100" b="0" i="0" u="sng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article can be helpful to get your bearings/understand context around an issue</a:t>
            </a:r>
          </a:p>
        </p:txBody>
      </p:sp>
    </p:spTree>
    <p:extLst>
      <p:ext uri="{BB962C8B-B14F-4D97-AF65-F5344CB8AC3E}">
        <p14:creationId xmlns:p14="http://schemas.microsoft.com/office/powerpoint/2010/main" val="3022695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b1253edf7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b1253edf7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0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12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2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928400" y="916150"/>
            <a:ext cx="2299500" cy="33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27900" y="4227300"/>
            <a:ext cx="916200" cy="91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▪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Inria Serif"/>
              <a:buChar char="■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213450" y="60053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2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sz="9600" b="1">
              <a:solidFill>
                <a:schemeClr val="lt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2762975" y="1376725"/>
            <a:ext cx="18459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802737" y="1376725"/>
            <a:ext cx="18459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842500" y="1376725"/>
            <a:ext cx="18459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guides.library.tufts.edu/CH30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guides.library.tufts.edu/c.php?g=249130&amp;p=1658806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guides.library.tufts.edu/c.php?g=454103&amp;p=3101911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tufts.edu/agamb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ontsquirrel.com/" TargetMode="External"/><Relationship Id="rId5" Type="http://schemas.openxmlformats.org/officeDocument/2006/relationships/hyperlink" Target="https://genderphotos.vice.com/" TargetMode="External"/><Relationship Id="rId4" Type="http://schemas.openxmlformats.org/officeDocument/2006/relationships/hyperlink" Target="http://unsplash.com/&amp;utm_source=slidescarniva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702899" y="1361354"/>
            <a:ext cx="6013489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Community Health Research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A. Gamble (they/them/theirs)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Tisch Library, Tufts University</a:t>
            </a:r>
            <a:endParaRPr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BF94-6A78-4706-88AD-A85263FD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Refining your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76C3-9B70-42B6-AB16-1965D83C3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en-US" dirty="0"/>
              <a:t>Match your topic to a disciplinary database</a:t>
            </a:r>
          </a:p>
          <a:p>
            <a:pPr lvl="1"/>
            <a:r>
              <a:rPr lang="en-US" sz="1800" dirty="0">
                <a:hlinkClick r:id="rId2"/>
              </a:rPr>
              <a:t>https://researchguides.library.tufts.edu/CH30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dirty="0"/>
              <a:t>Construct a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BAC0F-5349-483C-B07A-1715B4A005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047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ctrTitle" idx="4294967295"/>
          </p:nvPr>
        </p:nvSpPr>
        <p:spPr>
          <a:xfrm>
            <a:off x="1451148" y="1595200"/>
            <a:ext cx="6241703" cy="1953099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2100" dirty="0">
                <a:solidFill>
                  <a:schemeClr val="tx1"/>
                </a:solidFill>
              </a:rPr>
              <a:t>As you develop a list of keywords, consider:</a:t>
            </a:r>
            <a:br>
              <a:rPr lang="en" sz="2100" dirty="0">
                <a:solidFill>
                  <a:schemeClr val="tx1"/>
                </a:solidFill>
              </a:rPr>
            </a:br>
            <a:r>
              <a:rPr lang="en" sz="2100" dirty="0">
                <a:solidFill>
                  <a:schemeClr val="tx1"/>
                </a:solidFill>
              </a:rPr>
              <a:t>Synonyms</a:t>
            </a:r>
            <a:br>
              <a:rPr lang="en" sz="2100" dirty="0">
                <a:solidFill>
                  <a:schemeClr val="tx1"/>
                </a:solidFill>
              </a:rPr>
            </a:br>
            <a:r>
              <a:rPr lang="en" sz="2100" dirty="0">
                <a:solidFill>
                  <a:schemeClr val="tx1"/>
                </a:solidFill>
              </a:rPr>
              <a:t>Related concepts</a:t>
            </a:r>
            <a:br>
              <a:rPr lang="en" sz="2100" dirty="0">
                <a:solidFill>
                  <a:schemeClr val="tx1"/>
                </a:solidFill>
              </a:rPr>
            </a:br>
            <a:r>
              <a:rPr lang="en" sz="2100" dirty="0">
                <a:solidFill>
                  <a:schemeClr val="tx1"/>
                </a:solidFill>
              </a:rPr>
              <a:t>Alternate spellings</a:t>
            </a:r>
            <a:endParaRPr sz="2100" dirty="0">
              <a:solidFill>
                <a:schemeClr val="tx1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4366238" y="4777483"/>
            <a:ext cx="411525" cy="308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86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85160" y="14953"/>
            <a:ext cx="5821200" cy="9690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dirty="0"/>
              <a:t>Putting it all together</a:t>
            </a:r>
            <a:endParaRPr dirty="0"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1351885" y="1128011"/>
            <a:ext cx="5899181" cy="72612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57150" indent="0">
              <a:spcBef>
                <a:spcPts val="450"/>
              </a:spcBef>
              <a:buSzPts val="2400"/>
              <a:buNone/>
            </a:pPr>
            <a:r>
              <a:rPr lang="en-US" dirty="0"/>
              <a:t>Connecting words: </a:t>
            </a:r>
            <a:r>
              <a:rPr lang="en-US" b="1" dirty="0"/>
              <a:t>AND</a:t>
            </a:r>
            <a:r>
              <a:rPr lang="en-US" dirty="0"/>
              <a:t> &amp; </a:t>
            </a:r>
            <a:r>
              <a:rPr lang="en-US" b="1" dirty="0"/>
              <a:t>OR</a:t>
            </a:r>
          </a:p>
          <a:p>
            <a:pPr marL="57150" indent="0" algn="ctr">
              <a:spcBef>
                <a:spcPts val="450"/>
              </a:spcBef>
              <a:buSzPts val="2400"/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pPr marL="57150" indent="0" algn="ctr">
              <a:spcBef>
                <a:spcPts val="450"/>
              </a:spcBef>
              <a:buSzPts val="2400"/>
              <a:buNone/>
            </a:pP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7560581" y="4834633"/>
            <a:ext cx="411525" cy="308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12</a:t>
            </a:fld>
            <a:endParaRPr/>
          </a:p>
        </p:txBody>
      </p:sp>
      <p:sp>
        <p:nvSpPr>
          <p:cNvPr id="15" name="Google Shape;100;p16"/>
          <p:cNvSpPr txBox="1">
            <a:spLocks/>
          </p:cNvSpPr>
          <p:nvPr/>
        </p:nvSpPr>
        <p:spPr>
          <a:xfrm>
            <a:off x="1351885" y="1998123"/>
            <a:ext cx="6518210" cy="119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Char char="■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715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</a:rPr>
              <a:t>keyword1</a:t>
            </a:r>
            <a:r>
              <a:rPr lang="en-US" sz="1800" dirty="0">
                <a:solidFill>
                  <a:schemeClr val="accent4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OR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synonym</a:t>
            </a:r>
            <a:r>
              <a:rPr lang="en-US" sz="1800" b="1" dirty="0">
                <a:solidFill>
                  <a:schemeClr val="accent1"/>
                </a:solidFill>
              </a:rPr>
              <a:t>)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AND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</a:rPr>
              <a:t>keyword2 </a:t>
            </a:r>
            <a:r>
              <a:rPr lang="en-US" sz="1800" b="1" dirty="0">
                <a:solidFill>
                  <a:schemeClr val="tx1"/>
                </a:solidFill>
              </a:rPr>
              <a:t>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synonym</a:t>
            </a:r>
            <a:r>
              <a:rPr lang="en-US" sz="1800" b="1" dirty="0">
                <a:solidFill>
                  <a:schemeClr val="accent1"/>
                </a:solidFill>
              </a:rPr>
              <a:t>)</a:t>
            </a:r>
          </a:p>
          <a:p>
            <a:pPr marL="5715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76200" indent="0">
              <a:buNone/>
            </a:pPr>
            <a:r>
              <a:rPr lang="en-US" sz="1800" b="1" dirty="0"/>
              <a:t>Tip:</a:t>
            </a:r>
            <a:r>
              <a:rPr lang="en-US" sz="1800" dirty="0"/>
              <a:t> Put quotation marks around phrases</a:t>
            </a:r>
          </a:p>
          <a:p>
            <a:pPr marL="76200" indent="0">
              <a:buNone/>
            </a:pPr>
            <a:r>
              <a:rPr lang="en-US" sz="1800" b="1" dirty="0"/>
              <a:t>Tip:</a:t>
            </a:r>
            <a:r>
              <a:rPr lang="en-US" sz="1800" dirty="0"/>
              <a:t> Truncation, i.e., use an asterisk at the end of a word to capture all alternate endings (for example, use inject* to find inject, injection, injecting, etc.) </a:t>
            </a:r>
          </a:p>
          <a:p>
            <a:pPr marL="57150" indent="0">
              <a:buNone/>
            </a:pPr>
            <a:endParaRPr lang="en-US" sz="1800" b="1" dirty="0">
              <a:solidFill>
                <a:schemeClr val="accent3"/>
              </a:solidFill>
            </a:endParaRPr>
          </a:p>
          <a:p>
            <a:pPr marL="57150" indent="0">
              <a:buNone/>
            </a:pPr>
            <a:endParaRPr lang="en-US" sz="1800" b="1" dirty="0">
              <a:solidFill>
                <a:schemeClr val="accent3"/>
              </a:solidFill>
            </a:endParaRPr>
          </a:p>
          <a:p>
            <a:pPr marL="57150" indent="0">
              <a:buNone/>
            </a:pPr>
            <a:endParaRPr lang="en-US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</a:t>
            </a:r>
            <a:r>
              <a:rPr lang="en-US" dirty="0"/>
              <a:t>Populations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about a population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48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08B6D-2D80-4F1E-88F1-CC55E640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Population data 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AE750-5158-4B79-A93B-519D324B6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b="1" dirty="0"/>
              <a:t>Primary Data</a:t>
            </a:r>
          </a:p>
          <a:p>
            <a:pPr marL="127000" indent="0">
              <a:buNone/>
            </a:pPr>
            <a:endParaRPr lang="en-US" dirty="0"/>
          </a:p>
          <a:p>
            <a:r>
              <a:rPr lang="en-US" dirty="0"/>
              <a:t>Original project</a:t>
            </a:r>
          </a:p>
          <a:p>
            <a:r>
              <a:rPr lang="en-US" dirty="0"/>
              <a:t>Real-time</a:t>
            </a:r>
          </a:p>
          <a:p>
            <a:r>
              <a:rPr lang="en-US" dirty="0"/>
              <a:t>Messy, unprocessed</a:t>
            </a:r>
          </a:p>
          <a:p>
            <a:pPr marL="1270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0C60F8-FDED-4C03-B782-46C57428188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b="1" dirty="0"/>
              <a:t>Secondary Data</a:t>
            </a:r>
          </a:p>
          <a:p>
            <a:pPr marL="127000" indent="0">
              <a:buNone/>
            </a:pPr>
            <a:endParaRPr lang="en-US" b="1" dirty="0"/>
          </a:p>
          <a:p>
            <a:r>
              <a:rPr lang="en-US" dirty="0"/>
              <a:t>Existing data</a:t>
            </a:r>
          </a:p>
          <a:p>
            <a:r>
              <a:rPr lang="en-US" dirty="0"/>
              <a:t>Processed &amp; refined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B11BC6-3AD1-4973-A345-DC822EC8AA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842499" y="1376725"/>
            <a:ext cx="2139659" cy="331110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/>
              <a:t>Supplementary Data</a:t>
            </a:r>
          </a:p>
          <a:p>
            <a:pPr marL="127000" indent="0">
              <a:buNone/>
            </a:pPr>
            <a:endParaRPr lang="en-US" b="1" dirty="0"/>
          </a:p>
          <a:p>
            <a:r>
              <a:rPr lang="en-US" dirty="0"/>
              <a:t>Supports project &amp; data reuse</a:t>
            </a:r>
          </a:p>
        </p:txBody>
      </p:sp>
    </p:spTree>
    <p:extLst>
      <p:ext uri="{BB962C8B-B14F-4D97-AF65-F5344CB8AC3E}">
        <p14:creationId xmlns:p14="http://schemas.microsoft.com/office/powerpoint/2010/main" val="229280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B11A1D-09F3-4F00-B087-5D1A5AF6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Population data 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B22A0F-B4C1-4789-BFE5-52A5E76FF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Gray literature</a:t>
            </a:r>
          </a:p>
          <a:p>
            <a:pPr lvl="1"/>
            <a:r>
              <a:rPr lang="en-US" dirty="0"/>
              <a:t>Not controlled by commercial publishers</a:t>
            </a:r>
          </a:p>
          <a:p>
            <a:pPr lvl="1"/>
            <a:r>
              <a:rPr lang="en-US" dirty="0"/>
              <a:t>Technical reports, standards, patents, white papers, protocols, data sets …</a:t>
            </a:r>
          </a:p>
          <a:p>
            <a:pPr lvl="1"/>
            <a:r>
              <a:rPr lang="en-US" dirty="0"/>
              <a:t>Can be difficult to locate</a:t>
            </a:r>
          </a:p>
          <a:p>
            <a:pPr lvl="2"/>
            <a:r>
              <a:rPr lang="en-US" dirty="0">
                <a:hlinkClick r:id="rId2"/>
              </a:rPr>
              <a:t>Systematic Review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8437-E481-4954-A9E1-693921E468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57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B11A1D-09F3-4F00-B087-5D1A5AF6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Population data 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B22A0F-B4C1-4789-BFE5-52A5E76FF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level indicators</a:t>
            </a:r>
          </a:p>
          <a:p>
            <a:pPr lvl="1"/>
            <a:r>
              <a:rPr lang="en-US" dirty="0"/>
              <a:t>Search for “open data” + community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Community Health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8437-E481-4954-A9E1-693921E468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506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</a:t>
            </a:r>
            <a:r>
              <a:rPr lang="en-US" dirty="0"/>
              <a:t>Evaluation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Evaluating your materials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56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ASPECT: a mnemonic for research </a:t>
            </a:r>
            <a:endParaRPr dirty="0"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914550" y="1415675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/>
              <a:t>uthority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Who created this?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What are their credentials?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 they have similar works?</a:t>
            </a:r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2"/>
          </p:nvPr>
        </p:nvSpPr>
        <p:spPr>
          <a:xfrm>
            <a:off x="3421610" y="1415675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b="1" dirty="0"/>
              <a:t>ources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Is this presented as fact?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Is there documentation/ sources?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Are these credible?</a:t>
            </a:r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3"/>
          </p:nvPr>
        </p:nvSpPr>
        <p:spPr>
          <a:xfrm>
            <a:off x="5928668" y="1415675"/>
            <a:ext cx="326912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P</a:t>
            </a:r>
            <a:r>
              <a:rPr lang="en-US" b="1" dirty="0"/>
              <a:t>urpose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Why was this created?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Who is the audience?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Does this meet your research needs?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930637" y="3296220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E</a:t>
            </a:r>
            <a:r>
              <a:rPr lang="en-US" b="1" dirty="0"/>
              <a:t>venness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Is the material presented as objective?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Does the creator recognize their bias?</a:t>
            </a:r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2"/>
          </p:nvPr>
        </p:nvSpPr>
        <p:spPr>
          <a:xfrm>
            <a:off x="3421610" y="3296220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C</a:t>
            </a:r>
            <a:r>
              <a:rPr lang="en-US" b="1" dirty="0"/>
              <a:t>overage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How does this support other information you’ve found?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Is this information useful to you?</a:t>
            </a:r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3"/>
          </p:nvPr>
        </p:nvSpPr>
        <p:spPr>
          <a:xfrm>
            <a:off x="5944765" y="3296220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b="1" dirty="0"/>
              <a:t>imeliness</a:t>
            </a:r>
          </a:p>
          <a:p>
            <a:pPr marL="0" lvl="0" indent="0">
              <a:buNone/>
            </a:pPr>
            <a:r>
              <a:rPr lang="en-US" sz="1400" dirty="0"/>
              <a:t>When was this published?</a:t>
            </a:r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Is the time it was published appropriate for your needs?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EB35-1EE6-4158-9DA4-D1661D6634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8" name="Picture 7" descr="&quot;Fuzzy&quot;, Homogenous Configurations in Apertito Journal of Nanoscience Technology Volume 1, Number 1, 2-14. Author Margaret Simpson, Kim Jong Fun and Edna Krabappel of Belford University">
            <a:extLst>
              <a:ext uri="{FF2B5EF4-FFF2-40B4-BE49-F238E27FC236}">
                <a16:creationId xmlns:a16="http://schemas.microsoft.com/office/drawing/2014/main" id="{58E0C8F4-9A1B-42EA-A33F-147DBB67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2" y="5416"/>
            <a:ext cx="8848528" cy="51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930600" y="789712"/>
            <a:ext cx="3582000" cy="8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294967295"/>
          </p:nvPr>
        </p:nvSpPr>
        <p:spPr>
          <a:xfrm>
            <a:off x="930599" y="1903103"/>
            <a:ext cx="7748101" cy="230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latin typeface="Ubuntu"/>
                <a:ea typeface="Ubuntu"/>
                <a:cs typeface="Ubuntu"/>
                <a:sym typeface="Ubuntu"/>
              </a:rPr>
              <a:t>I’m Alyson </a:t>
            </a:r>
            <a:r>
              <a:rPr lang="en-US" sz="2400" b="1" dirty="0">
                <a:latin typeface="Ubuntu"/>
                <a:ea typeface="Ubuntu"/>
                <a:cs typeface="Ubuntu"/>
                <a:sym typeface="Ubuntu"/>
              </a:rPr>
              <a:t>Gamble.</a:t>
            </a:r>
            <a:endParaRPr sz="2400" b="1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I am </a:t>
            </a:r>
            <a:r>
              <a:rPr lang="en-US" sz="2400" dirty="0"/>
              <a:t>the Research Librarian for the Sciences at Tufts.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I’m here to help you find, analyze, and utilize research.</a:t>
            </a: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You can find me at </a:t>
            </a:r>
            <a:r>
              <a:rPr lang="en-US" sz="2400" dirty="0">
                <a:hlinkClick r:id="rId3"/>
              </a:rPr>
              <a:t>go.tufts.edu/</a:t>
            </a:r>
            <a:r>
              <a:rPr lang="en-US" sz="2400" dirty="0" err="1">
                <a:hlinkClick r:id="rId3"/>
              </a:rPr>
              <a:t>agamble</a:t>
            </a: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Evaluating using ASPECT</a:t>
            </a:r>
            <a:endParaRPr dirty="0"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</a:rPr>
              <a:t>A</a:t>
            </a:r>
            <a:r>
              <a:rPr lang="en-US" sz="3600" b="1" dirty="0"/>
              <a:t>uthority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Fictional authors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Belford University was shut down for being a fake school in 2012.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29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</a:t>
            </a:r>
            <a:r>
              <a:rPr lang="en-US" dirty="0"/>
              <a:t>Organization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citations matter &amp; how to organize them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158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me of different bad citations">
            <a:extLst>
              <a:ext uri="{FF2B5EF4-FFF2-40B4-BE49-F238E27FC236}">
                <a16:creationId xmlns:a16="http://schemas.microsoft.com/office/drawing/2014/main" id="{D9B30710-A2C0-42FB-A6A0-56C65025B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" t="3252" r="-1311" b="65783"/>
          <a:stretch/>
        </p:blipFill>
        <p:spPr>
          <a:xfrm>
            <a:off x="126124" y="932136"/>
            <a:ext cx="9233310" cy="32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71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me of different bad citations">
            <a:extLst>
              <a:ext uri="{FF2B5EF4-FFF2-40B4-BE49-F238E27FC236}">
                <a16:creationId xmlns:a16="http://schemas.microsoft.com/office/drawing/2014/main" id="{D9B30710-A2C0-42FB-A6A0-56C65025B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" t="33102" r="725" b="33076"/>
          <a:stretch/>
        </p:blipFill>
        <p:spPr>
          <a:xfrm>
            <a:off x="114602" y="800757"/>
            <a:ext cx="8914796" cy="35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me of different bad citations">
            <a:extLst>
              <a:ext uri="{FF2B5EF4-FFF2-40B4-BE49-F238E27FC236}">
                <a16:creationId xmlns:a16="http://schemas.microsoft.com/office/drawing/2014/main" id="{D9B30710-A2C0-42FB-A6A0-56C65025B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" t="69181" r="-1492" b="-2514"/>
          <a:stretch/>
        </p:blipFill>
        <p:spPr>
          <a:xfrm>
            <a:off x="0" y="794516"/>
            <a:ext cx="9297365" cy="35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2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60ED-59B0-44DB-8EF1-07E7435D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Citing Sources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1673B-B19C-45BF-8835-37705AF38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Required to avoid plagiarism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Helps other recreate or understand your research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Builds on the scholarly conversation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DBA30-7150-4629-A4EB-86489AE412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3209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F390-502A-4817-92CF-EA08BA56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5664F-4CC5-4DCC-BEFB-9CC55917C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Keep track of citations using a manager: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EndNote (proprietary, access while at Tufts)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Zotero (open source, stays with you)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Simplifies your work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Decreases information overload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Use any web clippers your reference manager provides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1A7ED-C0A4-4833-BC7F-68837A309B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77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 </a:t>
            </a:r>
            <a:r>
              <a:rPr lang="en-US" dirty="0"/>
              <a:t>Putting it together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 exercise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73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137400" y="-484538"/>
            <a:ext cx="5821200" cy="9690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dirty="0"/>
              <a:t>Working time!</a:t>
            </a:r>
            <a:endParaRPr dirty="0"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358117" y="665020"/>
            <a:ext cx="8575676" cy="33090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400050" indent="-342900">
              <a:spcBef>
                <a:spcPts val="450"/>
              </a:spcBef>
              <a:buSzPts val="2400"/>
            </a:pPr>
            <a:r>
              <a:rPr lang="en-US" u="sng" dirty="0"/>
              <a:t>Step 1:</a:t>
            </a:r>
            <a:r>
              <a:rPr lang="en-US" dirty="0"/>
              <a:t> Use a database to find one peer-reviewed article on your public health topic</a:t>
            </a:r>
          </a:p>
          <a:p>
            <a:pPr marL="971550" lvl="1" indent="-342900">
              <a:spcBef>
                <a:spcPts val="450"/>
              </a:spcBef>
              <a:buSzPts val="2400"/>
            </a:pPr>
            <a:r>
              <a:rPr lang="en-US" dirty="0"/>
              <a:t>Download a full-text version of the article</a:t>
            </a:r>
          </a:p>
          <a:p>
            <a:pPr marL="971550" lvl="1" indent="-342900">
              <a:spcBef>
                <a:spcPts val="450"/>
              </a:spcBef>
              <a:buSzPts val="2400"/>
            </a:pPr>
            <a:r>
              <a:rPr lang="en-US" dirty="0"/>
              <a:t>Review the article reference list and identify two additional relevant sources within this list</a:t>
            </a:r>
          </a:p>
          <a:p>
            <a:pPr marL="400050" indent="-342900">
              <a:spcBef>
                <a:spcPts val="450"/>
              </a:spcBef>
              <a:buSzPts val="2400"/>
            </a:pPr>
            <a:r>
              <a:rPr lang="en-US" u="sng" dirty="0"/>
              <a:t>Step 2:</a:t>
            </a:r>
            <a:r>
              <a:rPr lang="en-US" dirty="0"/>
              <a:t>  Use a database or the internet to find one source of evidence to help you learn more about a population group affected by your public heath problem</a:t>
            </a:r>
          </a:p>
          <a:p>
            <a:pPr lvl="0"/>
            <a:r>
              <a:rPr lang="en-US" u="sng" dirty="0"/>
              <a:t>Step 3:</a:t>
            </a:r>
            <a:r>
              <a:rPr lang="en-US" dirty="0"/>
              <a:t> Use a database or the internet to find one source of evidence to help you learn more the geography you intend to focus on</a:t>
            </a: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7560581" y="4834633"/>
            <a:ext cx="411525" cy="308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5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ctrTitle" idx="4294967295"/>
          </p:nvPr>
        </p:nvSpPr>
        <p:spPr>
          <a:xfrm>
            <a:off x="930600" y="789712"/>
            <a:ext cx="4520358" cy="8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Thank you!</a:t>
            </a:r>
            <a:endParaRPr sz="6000" dirty="0"/>
          </a:p>
        </p:txBody>
      </p:sp>
      <p:sp>
        <p:nvSpPr>
          <p:cNvPr id="284" name="Google Shape;284;p34"/>
          <p:cNvSpPr txBox="1">
            <a:spLocks noGrp="1"/>
          </p:cNvSpPr>
          <p:nvPr>
            <p:ph type="subTitle" idx="4294967295"/>
          </p:nvPr>
        </p:nvSpPr>
        <p:spPr>
          <a:xfrm>
            <a:off x="930600" y="1903103"/>
            <a:ext cx="3582000" cy="230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Any questions?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 </a:t>
            </a:r>
            <a:r>
              <a:rPr lang="en-US" dirty="0"/>
              <a:t>go.tufts.edu/</a:t>
            </a:r>
            <a:r>
              <a:rPr lang="en-US" dirty="0" err="1"/>
              <a:t>agamble</a:t>
            </a:r>
            <a:endParaRPr dirty="0"/>
          </a:p>
        </p:txBody>
      </p:sp>
      <p:sp>
        <p:nvSpPr>
          <p:cNvPr id="285" name="Google Shape;285;p3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6" name="Google Shape;504;p37">
            <a:extLst>
              <a:ext uri="{FF2B5EF4-FFF2-40B4-BE49-F238E27FC236}">
                <a16:creationId xmlns:a16="http://schemas.microsoft.com/office/drawing/2014/main" id="{3878CEB7-523F-4E63-A135-C5721E8F6538}"/>
              </a:ext>
            </a:extLst>
          </p:cNvPr>
          <p:cNvSpPr/>
          <p:nvPr/>
        </p:nvSpPr>
        <p:spPr>
          <a:xfrm>
            <a:off x="5450958" y="1684902"/>
            <a:ext cx="2229036" cy="206511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r>
              <a:rPr lang="en-US" dirty="0"/>
              <a:t>What is the Tisch Library?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More than “just books” …though we have those, too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2F95-36BE-4487-9ADC-4B947B6B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EBA10-94A5-4353-9245-4D9462A3E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4828" y="1100225"/>
            <a:ext cx="6323472" cy="3311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Several slides are sourced from librarian Nicole </a:t>
            </a:r>
            <a:r>
              <a:rPr lang="en-US" dirty="0" err="1"/>
              <a:t>Bookout’s</a:t>
            </a:r>
            <a:r>
              <a:rPr lang="en-US" dirty="0"/>
              <a:t> Spring 2019 workshop.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ASPECT is from Clark College Libraries.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“Fuzzy” Homogenous Configurations was reported in Vox and widely shared on academic Twitter.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Belford University is summarized on Wikipedia.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Citation meme is from Grad School Memes with Relatable Themes Facebook group.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Cat librarian meme is from Cliffside Park Public Library, Cliffside Park, New Jersey.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81D9F-2321-4DBE-A9A3-7D1A30240E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449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 </a:t>
            </a:r>
            <a:r>
              <a:rPr lang="en" dirty="0"/>
              <a:t>Credits</a:t>
            </a:r>
            <a:endParaRPr dirty="0"/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 dirty="0"/>
              <a:t>Presentation template by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SlidesCarnival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dirty="0"/>
              <a:t>Photographs by 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Unsplash</a:t>
            </a:r>
            <a:r>
              <a:rPr lang="en" dirty="0"/>
              <a:t> and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The Gender Spectrum Collection</a:t>
            </a:r>
            <a:endParaRPr lang="en" u="sng" dirty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</a:pPr>
            <a:r>
              <a:rPr lang="en" dirty="0">
                <a:solidFill>
                  <a:schemeClr val="hlink"/>
                </a:solidFill>
              </a:rPr>
              <a:t>Fonts from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Font</a:t>
            </a:r>
            <a:r>
              <a:rPr lang="en-US" u="sng" dirty="0">
                <a:solidFill>
                  <a:schemeClr val="hlink"/>
                </a:solidFill>
              </a:rPr>
              <a:t> Squirrel</a:t>
            </a:r>
            <a:endParaRPr lang="en-US"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 available at Tisch Library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Academic databases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Subject matter guides</a:t>
            </a:r>
            <a:endParaRPr lang="en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Research assistance from librarians</a:t>
            </a:r>
            <a:endParaRPr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These are </a:t>
            </a:r>
            <a:r>
              <a:rPr lang="en-US" b="1" dirty="0"/>
              <a:t>not</a:t>
            </a:r>
            <a:r>
              <a:rPr lang="en-US" dirty="0"/>
              <a:t> all the materials and services that are available to you. Check the Tisch Library website (tischlibrary.tufts.edu) or ask me about more. 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If you can’t find a copy in the Tisch catalog, reach out.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You can also place an Inter-Library Loan (ILL) and the library will try to borrow it from another library.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cat sitting at a table surrounded by books, wearing a seater. The meme caption reads: When the going gets tough the tough get a librarian">
            <a:extLst>
              <a:ext uri="{FF2B5EF4-FFF2-40B4-BE49-F238E27FC236}">
                <a16:creationId xmlns:a16="http://schemas.microsoft.com/office/drawing/2014/main" id="{F8779B92-8FAA-4EAA-9DA6-5943D5DC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74" y="510244"/>
            <a:ext cx="6179451" cy="41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en-US" dirty="0"/>
              <a:t>Public health topics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about a topic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46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dirty="0"/>
              <a:t>Learning about a public health topic</a:t>
            </a:r>
            <a:endParaRPr dirty="0"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442913" indent="-385763">
              <a:spcBef>
                <a:spcPts val="450"/>
              </a:spcBef>
              <a:buSzPts val="2400"/>
              <a:buFont typeface="+mj-lt"/>
              <a:buAutoNum type="arabicPeriod"/>
            </a:pPr>
            <a:r>
              <a:rPr lang="en-US" sz="2025" dirty="0"/>
              <a:t>Define/refine the description of your topic</a:t>
            </a:r>
          </a:p>
          <a:p>
            <a:pPr marL="442913" indent="-385763">
              <a:spcBef>
                <a:spcPts val="450"/>
              </a:spcBef>
              <a:buSzPts val="2400"/>
              <a:buFont typeface="+mj-lt"/>
              <a:buAutoNum type="arabicPeriod"/>
            </a:pPr>
            <a:r>
              <a:rPr lang="en-US" sz="2025" dirty="0"/>
              <a:t>Match topic to appropriate search tools</a:t>
            </a:r>
          </a:p>
          <a:p>
            <a:pPr marL="442913" indent="-385763">
              <a:spcBef>
                <a:spcPts val="450"/>
              </a:spcBef>
              <a:buSzPts val="2400"/>
              <a:buFont typeface="+mj-lt"/>
              <a:buAutoNum type="arabicPeriod"/>
            </a:pPr>
            <a:r>
              <a:rPr lang="en-US" sz="2025" dirty="0"/>
              <a:t>Construct (and revise) expert searches </a:t>
            </a: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8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970625" y="3081576"/>
            <a:ext cx="5510049" cy="1753057"/>
            <a:chOff x="190361" y="2298784"/>
            <a:chExt cx="9132651" cy="2961407"/>
          </a:xfrm>
        </p:grpSpPr>
        <p:grpSp>
          <p:nvGrpSpPr>
            <p:cNvPr id="5" name="Shape 158"/>
            <p:cNvGrpSpPr/>
            <p:nvPr/>
          </p:nvGrpSpPr>
          <p:grpSpPr>
            <a:xfrm>
              <a:off x="526110" y="3157578"/>
              <a:ext cx="586993" cy="725544"/>
              <a:chOff x="611175" y="2326900"/>
              <a:chExt cx="362700" cy="389575"/>
            </a:xfrm>
            <a:solidFill>
              <a:schemeClr val="accent4"/>
            </a:solidFill>
          </p:grpSpPr>
          <p:sp>
            <p:nvSpPr>
              <p:cNvPr id="6" name="Shape 159"/>
              <p:cNvSpPr/>
              <p:nvPr/>
            </p:nvSpPr>
            <p:spPr>
              <a:xfrm>
                <a:off x="611175" y="2326900"/>
                <a:ext cx="362700" cy="389575"/>
              </a:xfrm>
              <a:custGeom>
                <a:avLst/>
                <a:gdLst/>
                <a:ahLst/>
                <a:cxnLst/>
                <a:rect l="0" t="0" r="0" b="0"/>
                <a:pathLst>
                  <a:path w="14508" h="15583" extrusionOk="0">
                    <a:moveTo>
                      <a:pt x="9647" y="489"/>
                    </a:moveTo>
                    <a:lnTo>
                      <a:pt x="9769" y="513"/>
                    </a:lnTo>
                    <a:lnTo>
                      <a:pt x="9916" y="562"/>
                    </a:lnTo>
                    <a:lnTo>
                      <a:pt x="10014" y="660"/>
                    </a:lnTo>
                    <a:lnTo>
                      <a:pt x="10087" y="782"/>
                    </a:lnTo>
                    <a:lnTo>
                      <a:pt x="10111" y="928"/>
                    </a:lnTo>
                    <a:lnTo>
                      <a:pt x="10111" y="1075"/>
                    </a:lnTo>
                    <a:lnTo>
                      <a:pt x="10063" y="1197"/>
                    </a:lnTo>
                    <a:lnTo>
                      <a:pt x="9989" y="1319"/>
                    </a:lnTo>
                    <a:lnTo>
                      <a:pt x="9281" y="2003"/>
                    </a:lnTo>
                    <a:lnTo>
                      <a:pt x="9232" y="2076"/>
                    </a:lnTo>
                    <a:lnTo>
                      <a:pt x="9183" y="2174"/>
                    </a:lnTo>
                    <a:lnTo>
                      <a:pt x="9159" y="2247"/>
                    </a:lnTo>
                    <a:lnTo>
                      <a:pt x="9159" y="2345"/>
                    </a:lnTo>
                    <a:lnTo>
                      <a:pt x="9159" y="6497"/>
                    </a:lnTo>
                    <a:lnTo>
                      <a:pt x="9183" y="6643"/>
                    </a:lnTo>
                    <a:lnTo>
                      <a:pt x="9232" y="6790"/>
                    </a:lnTo>
                    <a:lnTo>
                      <a:pt x="10575" y="8671"/>
                    </a:lnTo>
                    <a:lnTo>
                      <a:pt x="3932" y="8671"/>
                    </a:lnTo>
                    <a:lnTo>
                      <a:pt x="5276" y="6790"/>
                    </a:lnTo>
                    <a:lnTo>
                      <a:pt x="5324" y="6643"/>
                    </a:lnTo>
                    <a:lnTo>
                      <a:pt x="5349" y="6497"/>
                    </a:lnTo>
                    <a:lnTo>
                      <a:pt x="5349" y="2345"/>
                    </a:lnTo>
                    <a:lnTo>
                      <a:pt x="5349" y="2247"/>
                    </a:lnTo>
                    <a:lnTo>
                      <a:pt x="5324" y="2174"/>
                    </a:lnTo>
                    <a:lnTo>
                      <a:pt x="5276" y="2076"/>
                    </a:lnTo>
                    <a:lnTo>
                      <a:pt x="5227" y="2003"/>
                    </a:lnTo>
                    <a:lnTo>
                      <a:pt x="4519" y="1319"/>
                    </a:lnTo>
                    <a:lnTo>
                      <a:pt x="4445" y="1197"/>
                    </a:lnTo>
                    <a:lnTo>
                      <a:pt x="4396" y="1075"/>
                    </a:lnTo>
                    <a:lnTo>
                      <a:pt x="4396" y="928"/>
                    </a:lnTo>
                    <a:lnTo>
                      <a:pt x="4421" y="782"/>
                    </a:lnTo>
                    <a:lnTo>
                      <a:pt x="4494" y="660"/>
                    </a:lnTo>
                    <a:lnTo>
                      <a:pt x="4592" y="562"/>
                    </a:lnTo>
                    <a:lnTo>
                      <a:pt x="4738" y="513"/>
                    </a:lnTo>
                    <a:lnTo>
                      <a:pt x="4860" y="489"/>
                    </a:lnTo>
                    <a:close/>
                    <a:moveTo>
                      <a:pt x="6717" y="9574"/>
                    </a:moveTo>
                    <a:lnTo>
                      <a:pt x="6912" y="9647"/>
                    </a:lnTo>
                    <a:lnTo>
                      <a:pt x="7083" y="9745"/>
                    </a:lnTo>
                    <a:lnTo>
                      <a:pt x="7254" y="9892"/>
                    </a:lnTo>
                    <a:lnTo>
                      <a:pt x="7376" y="10038"/>
                    </a:lnTo>
                    <a:lnTo>
                      <a:pt x="7474" y="10234"/>
                    </a:lnTo>
                    <a:lnTo>
                      <a:pt x="7547" y="10429"/>
                    </a:lnTo>
                    <a:lnTo>
                      <a:pt x="7571" y="10649"/>
                    </a:lnTo>
                    <a:lnTo>
                      <a:pt x="7547" y="10869"/>
                    </a:lnTo>
                    <a:lnTo>
                      <a:pt x="7474" y="11064"/>
                    </a:lnTo>
                    <a:lnTo>
                      <a:pt x="7376" y="11259"/>
                    </a:lnTo>
                    <a:lnTo>
                      <a:pt x="7254" y="11406"/>
                    </a:lnTo>
                    <a:lnTo>
                      <a:pt x="7083" y="11552"/>
                    </a:lnTo>
                    <a:lnTo>
                      <a:pt x="6912" y="11650"/>
                    </a:lnTo>
                    <a:lnTo>
                      <a:pt x="6717" y="11699"/>
                    </a:lnTo>
                    <a:lnTo>
                      <a:pt x="6497" y="11723"/>
                    </a:lnTo>
                    <a:lnTo>
                      <a:pt x="6277" y="11699"/>
                    </a:lnTo>
                    <a:lnTo>
                      <a:pt x="6057" y="11650"/>
                    </a:lnTo>
                    <a:lnTo>
                      <a:pt x="5886" y="11552"/>
                    </a:lnTo>
                    <a:lnTo>
                      <a:pt x="5715" y="11406"/>
                    </a:lnTo>
                    <a:lnTo>
                      <a:pt x="5593" y="11259"/>
                    </a:lnTo>
                    <a:lnTo>
                      <a:pt x="5495" y="11064"/>
                    </a:lnTo>
                    <a:lnTo>
                      <a:pt x="5422" y="10869"/>
                    </a:lnTo>
                    <a:lnTo>
                      <a:pt x="5398" y="10649"/>
                    </a:lnTo>
                    <a:lnTo>
                      <a:pt x="5422" y="10429"/>
                    </a:lnTo>
                    <a:lnTo>
                      <a:pt x="5495" y="10234"/>
                    </a:lnTo>
                    <a:lnTo>
                      <a:pt x="5593" y="10038"/>
                    </a:lnTo>
                    <a:lnTo>
                      <a:pt x="5715" y="9892"/>
                    </a:lnTo>
                    <a:lnTo>
                      <a:pt x="5886" y="9745"/>
                    </a:lnTo>
                    <a:lnTo>
                      <a:pt x="6057" y="9647"/>
                    </a:lnTo>
                    <a:lnTo>
                      <a:pt x="6277" y="9574"/>
                    </a:lnTo>
                    <a:close/>
                    <a:moveTo>
                      <a:pt x="8475" y="11894"/>
                    </a:moveTo>
                    <a:lnTo>
                      <a:pt x="8597" y="11919"/>
                    </a:lnTo>
                    <a:lnTo>
                      <a:pt x="8695" y="11943"/>
                    </a:lnTo>
                    <a:lnTo>
                      <a:pt x="8817" y="11992"/>
                    </a:lnTo>
                    <a:lnTo>
                      <a:pt x="8915" y="12065"/>
                    </a:lnTo>
                    <a:lnTo>
                      <a:pt x="8988" y="12163"/>
                    </a:lnTo>
                    <a:lnTo>
                      <a:pt x="9037" y="12285"/>
                    </a:lnTo>
                    <a:lnTo>
                      <a:pt x="9086" y="12383"/>
                    </a:lnTo>
                    <a:lnTo>
                      <a:pt x="9086" y="12529"/>
                    </a:lnTo>
                    <a:lnTo>
                      <a:pt x="9086" y="12652"/>
                    </a:lnTo>
                    <a:lnTo>
                      <a:pt x="9037" y="12749"/>
                    </a:lnTo>
                    <a:lnTo>
                      <a:pt x="8988" y="12871"/>
                    </a:lnTo>
                    <a:lnTo>
                      <a:pt x="8915" y="12969"/>
                    </a:lnTo>
                    <a:lnTo>
                      <a:pt x="8817" y="13042"/>
                    </a:lnTo>
                    <a:lnTo>
                      <a:pt x="8695" y="13091"/>
                    </a:lnTo>
                    <a:lnTo>
                      <a:pt x="8597" y="13140"/>
                    </a:lnTo>
                    <a:lnTo>
                      <a:pt x="8329" y="13140"/>
                    </a:lnTo>
                    <a:lnTo>
                      <a:pt x="8231" y="13091"/>
                    </a:lnTo>
                    <a:lnTo>
                      <a:pt x="8109" y="13042"/>
                    </a:lnTo>
                    <a:lnTo>
                      <a:pt x="8011" y="12969"/>
                    </a:lnTo>
                    <a:lnTo>
                      <a:pt x="7938" y="12871"/>
                    </a:lnTo>
                    <a:lnTo>
                      <a:pt x="7889" y="12749"/>
                    </a:lnTo>
                    <a:lnTo>
                      <a:pt x="7864" y="12652"/>
                    </a:lnTo>
                    <a:lnTo>
                      <a:pt x="7840" y="12529"/>
                    </a:lnTo>
                    <a:lnTo>
                      <a:pt x="7864" y="12383"/>
                    </a:lnTo>
                    <a:lnTo>
                      <a:pt x="7889" y="12285"/>
                    </a:lnTo>
                    <a:lnTo>
                      <a:pt x="7938" y="12163"/>
                    </a:lnTo>
                    <a:lnTo>
                      <a:pt x="8011" y="12065"/>
                    </a:lnTo>
                    <a:lnTo>
                      <a:pt x="8109" y="11992"/>
                    </a:lnTo>
                    <a:lnTo>
                      <a:pt x="8231" y="11943"/>
                    </a:lnTo>
                    <a:lnTo>
                      <a:pt x="8329" y="11919"/>
                    </a:lnTo>
                    <a:lnTo>
                      <a:pt x="8475" y="11894"/>
                    </a:lnTo>
                    <a:close/>
                    <a:moveTo>
                      <a:pt x="6741" y="13360"/>
                    </a:moveTo>
                    <a:lnTo>
                      <a:pt x="6814" y="13384"/>
                    </a:lnTo>
                    <a:lnTo>
                      <a:pt x="6912" y="13433"/>
                    </a:lnTo>
                    <a:lnTo>
                      <a:pt x="6985" y="13482"/>
                    </a:lnTo>
                    <a:lnTo>
                      <a:pt x="7034" y="13555"/>
                    </a:lnTo>
                    <a:lnTo>
                      <a:pt x="7083" y="13653"/>
                    </a:lnTo>
                    <a:lnTo>
                      <a:pt x="7107" y="13726"/>
                    </a:lnTo>
                    <a:lnTo>
                      <a:pt x="7107" y="13824"/>
                    </a:lnTo>
                    <a:lnTo>
                      <a:pt x="7107" y="13922"/>
                    </a:lnTo>
                    <a:lnTo>
                      <a:pt x="7083" y="14019"/>
                    </a:lnTo>
                    <a:lnTo>
                      <a:pt x="7034" y="14117"/>
                    </a:lnTo>
                    <a:lnTo>
                      <a:pt x="6985" y="14166"/>
                    </a:lnTo>
                    <a:lnTo>
                      <a:pt x="6912" y="14239"/>
                    </a:lnTo>
                    <a:lnTo>
                      <a:pt x="6814" y="14288"/>
                    </a:lnTo>
                    <a:lnTo>
                      <a:pt x="6741" y="14312"/>
                    </a:lnTo>
                    <a:lnTo>
                      <a:pt x="6546" y="14312"/>
                    </a:lnTo>
                    <a:lnTo>
                      <a:pt x="6448" y="14288"/>
                    </a:lnTo>
                    <a:lnTo>
                      <a:pt x="6375" y="14239"/>
                    </a:lnTo>
                    <a:lnTo>
                      <a:pt x="6301" y="14166"/>
                    </a:lnTo>
                    <a:lnTo>
                      <a:pt x="6228" y="14117"/>
                    </a:lnTo>
                    <a:lnTo>
                      <a:pt x="6179" y="14019"/>
                    </a:lnTo>
                    <a:lnTo>
                      <a:pt x="6155" y="13922"/>
                    </a:lnTo>
                    <a:lnTo>
                      <a:pt x="6155" y="13824"/>
                    </a:lnTo>
                    <a:lnTo>
                      <a:pt x="6155" y="13726"/>
                    </a:lnTo>
                    <a:lnTo>
                      <a:pt x="6179" y="13653"/>
                    </a:lnTo>
                    <a:lnTo>
                      <a:pt x="6228" y="13555"/>
                    </a:lnTo>
                    <a:lnTo>
                      <a:pt x="6301" y="13482"/>
                    </a:lnTo>
                    <a:lnTo>
                      <a:pt x="6375" y="13433"/>
                    </a:lnTo>
                    <a:lnTo>
                      <a:pt x="6448" y="13384"/>
                    </a:lnTo>
                    <a:lnTo>
                      <a:pt x="6546" y="13360"/>
                    </a:lnTo>
                    <a:close/>
                    <a:moveTo>
                      <a:pt x="4860" y="0"/>
                    </a:moveTo>
                    <a:lnTo>
                      <a:pt x="4714" y="25"/>
                    </a:lnTo>
                    <a:lnTo>
                      <a:pt x="4592" y="49"/>
                    </a:lnTo>
                    <a:lnTo>
                      <a:pt x="4445" y="98"/>
                    </a:lnTo>
                    <a:lnTo>
                      <a:pt x="4323" y="171"/>
                    </a:lnTo>
                    <a:lnTo>
                      <a:pt x="4225" y="245"/>
                    </a:lnTo>
                    <a:lnTo>
                      <a:pt x="4128" y="367"/>
                    </a:lnTo>
                    <a:lnTo>
                      <a:pt x="4030" y="464"/>
                    </a:lnTo>
                    <a:lnTo>
                      <a:pt x="3981" y="611"/>
                    </a:lnTo>
                    <a:lnTo>
                      <a:pt x="3932" y="733"/>
                    </a:lnTo>
                    <a:lnTo>
                      <a:pt x="3908" y="880"/>
                    </a:lnTo>
                    <a:lnTo>
                      <a:pt x="3908" y="1026"/>
                    </a:lnTo>
                    <a:lnTo>
                      <a:pt x="3908" y="1173"/>
                    </a:lnTo>
                    <a:lnTo>
                      <a:pt x="3957" y="1295"/>
                    </a:lnTo>
                    <a:lnTo>
                      <a:pt x="4006" y="1441"/>
                    </a:lnTo>
                    <a:lnTo>
                      <a:pt x="4079" y="1563"/>
                    </a:lnTo>
                    <a:lnTo>
                      <a:pt x="4177" y="1661"/>
                    </a:lnTo>
                    <a:lnTo>
                      <a:pt x="4860" y="2345"/>
                    </a:lnTo>
                    <a:lnTo>
                      <a:pt x="4860" y="6497"/>
                    </a:lnTo>
                    <a:lnTo>
                      <a:pt x="196" y="13067"/>
                    </a:lnTo>
                    <a:lnTo>
                      <a:pt x="122" y="13189"/>
                    </a:lnTo>
                    <a:lnTo>
                      <a:pt x="49" y="13311"/>
                    </a:lnTo>
                    <a:lnTo>
                      <a:pt x="25" y="13433"/>
                    </a:lnTo>
                    <a:lnTo>
                      <a:pt x="0" y="13555"/>
                    </a:lnTo>
                    <a:lnTo>
                      <a:pt x="0" y="13677"/>
                    </a:lnTo>
                    <a:lnTo>
                      <a:pt x="25" y="13824"/>
                    </a:lnTo>
                    <a:lnTo>
                      <a:pt x="49" y="13946"/>
                    </a:lnTo>
                    <a:lnTo>
                      <a:pt x="98" y="14068"/>
                    </a:lnTo>
                    <a:lnTo>
                      <a:pt x="586" y="15045"/>
                    </a:lnTo>
                    <a:lnTo>
                      <a:pt x="660" y="15167"/>
                    </a:lnTo>
                    <a:lnTo>
                      <a:pt x="757" y="15265"/>
                    </a:lnTo>
                    <a:lnTo>
                      <a:pt x="831" y="15362"/>
                    </a:lnTo>
                    <a:lnTo>
                      <a:pt x="953" y="15436"/>
                    </a:lnTo>
                    <a:lnTo>
                      <a:pt x="1075" y="15485"/>
                    </a:lnTo>
                    <a:lnTo>
                      <a:pt x="1197" y="15533"/>
                    </a:lnTo>
                    <a:lnTo>
                      <a:pt x="1319" y="15582"/>
                    </a:lnTo>
                    <a:lnTo>
                      <a:pt x="13189" y="15582"/>
                    </a:lnTo>
                    <a:lnTo>
                      <a:pt x="13311" y="15533"/>
                    </a:lnTo>
                    <a:lnTo>
                      <a:pt x="13433" y="15485"/>
                    </a:lnTo>
                    <a:lnTo>
                      <a:pt x="13555" y="15436"/>
                    </a:lnTo>
                    <a:lnTo>
                      <a:pt x="13677" y="15362"/>
                    </a:lnTo>
                    <a:lnTo>
                      <a:pt x="13750" y="15265"/>
                    </a:lnTo>
                    <a:lnTo>
                      <a:pt x="13848" y="15167"/>
                    </a:lnTo>
                    <a:lnTo>
                      <a:pt x="13921" y="15045"/>
                    </a:lnTo>
                    <a:lnTo>
                      <a:pt x="14410" y="14068"/>
                    </a:lnTo>
                    <a:lnTo>
                      <a:pt x="14459" y="13946"/>
                    </a:lnTo>
                    <a:lnTo>
                      <a:pt x="14483" y="13824"/>
                    </a:lnTo>
                    <a:lnTo>
                      <a:pt x="14508" y="13677"/>
                    </a:lnTo>
                    <a:lnTo>
                      <a:pt x="14508" y="13555"/>
                    </a:lnTo>
                    <a:lnTo>
                      <a:pt x="14483" y="13433"/>
                    </a:lnTo>
                    <a:lnTo>
                      <a:pt x="14459" y="13311"/>
                    </a:lnTo>
                    <a:lnTo>
                      <a:pt x="14385" y="13189"/>
                    </a:lnTo>
                    <a:lnTo>
                      <a:pt x="14312" y="13067"/>
                    </a:lnTo>
                    <a:lnTo>
                      <a:pt x="9647" y="6497"/>
                    </a:lnTo>
                    <a:lnTo>
                      <a:pt x="9647" y="2345"/>
                    </a:lnTo>
                    <a:lnTo>
                      <a:pt x="10331" y="1661"/>
                    </a:lnTo>
                    <a:lnTo>
                      <a:pt x="10429" y="1563"/>
                    </a:lnTo>
                    <a:lnTo>
                      <a:pt x="10502" y="1441"/>
                    </a:lnTo>
                    <a:lnTo>
                      <a:pt x="10551" y="1295"/>
                    </a:lnTo>
                    <a:lnTo>
                      <a:pt x="10600" y="1173"/>
                    </a:lnTo>
                    <a:lnTo>
                      <a:pt x="10600" y="1026"/>
                    </a:lnTo>
                    <a:lnTo>
                      <a:pt x="10600" y="880"/>
                    </a:lnTo>
                    <a:lnTo>
                      <a:pt x="10575" y="733"/>
                    </a:lnTo>
                    <a:lnTo>
                      <a:pt x="10527" y="611"/>
                    </a:lnTo>
                    <a:lnTo>
                      <a:pt x="10478" y="464"/>
                    </a:lnTo>
                    <a:lnTo>
                      <a:pt x="10380" y="367"/>
                    </a:lnTo>
                    <a:lnTo>
                      <a:pt x="10282" y="245"/>
                    </a:lnTo>
                    <a:lnTo>
                      <a:pt x="10185" y="171"/>
                    </a:lnTo>
                    <a:lnTo>
                      <a:pt x="10063" y="98"/>
                    </a:lnTo>
                    <a:lnTo>
                      <a:pt x="9916" y="49"/>
                    </a:lnTo>
                    <a:lnTo>
                      <a:pt x="9794" y="25"/>
                    </a:lnTo>
                    <a:lnTo>
                      <a:pt x="96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7" name="Shape 160"/>
              <p:cNvSpPr/>
              <p:nvPr/>
            </p:nvSpPr>
            <p:spPr>
              <a:xfrm>
                <a:off x="794950" y="2500900"/>
                <a:ext cx="24450" cy="23850"/>
              </a:xfrm>
              <a:custGeom>
                <a:avLst/>
                <a:gdLst/>
                <a:ahLst/>
                <a:cxnLst/>
                <a:rect l="0" t="0" r="0" b="0"/>
                <a:pathLst>
                  <a:path w="978" h="954" extrusionOk="0">
                    <a:moveTo>
                      <a:pt x="391" y="1"/>
                    </a:moveTo>
                    <a:lnTo>
                      <a:pt x="294" y="25"/>
                    </a:lnTo>
                    <a:lnTo>
                      <a:pt x="220" y="74"/>
                    </a:lnTo>
                    <a:lnTo>
                      <a:pt x="147" y="123"/>
                    </a:lnTo>
                    <a:lnTo>
                      <a:pt x="98" y="196"/>
                    </a:lnTo>
                    <a:lnTo>
                      <a:pt x="49" y="294"/>
                    </a:lnTo>
                    <a:lnTo>
                      <a:pt x="25" y="367"/>
                    </a:lnTo>
                    <a:lnTo>
                      <a:pt x="1" y="465"/>
                    </a:lnTo>
                    <a:lnTo>
                      <a:pt x="25" y="563"/>
                    </a:lnTo>
                    <a:lnTo>
                      <a:pt x="49" y="660"/>
                    </a:lnTo>
                    <a:lnTo>
                      <a:pt x="98" y="734"/>
                    </a:lnTo>
                    <a:lnTo>
                      <a:pt x="147" y="807"/>
                    </a:lnTo>
                    <a:lnTo>
                      <a:pt x="220" y="880"/>
                    </a:lnTo>
                    <a:lnTo>
                      <a:pt x="294" y="905"/>
                    </a:lnTo>
                    <a:lnTo>
                      <a:pt x="391" y="953"/>
                    </a:lnTo>
                    <a:lnTo>
                      <a:pt x="587" y="953"/>
                    </a:lnTo>
                    <a:lnTo>
                      <a:pt x="684" y="905"/>
                    </a:lnTo>
                    <a:lnTo>
                      <a:pt x="758" y="880"/>
                    </a:lnTo>
                    <a:lnTo>
                      <a:pt x="831" y="807"/>
                    </a:lnTo>
                    <a:lnTo>
                      <a:pt x="880" y="734"/>
                    </a:lnTo>
                    <a:lnTo>
                      <a:pt x="929" y="660"/>
                    </a:lnTo>
                    <a:lnTo>
                      <a:pt x="953" y="563"/>
                    </a:lnTo>
                    <a:lnTo>
                      <a:pt x="978" y="465"/>
                    </a:lnTo>
                    <a:lnTo>
                      <a:pt x="953" y="367"/>
                    </a:lnTo>
                    <a:lnTo>
                      <a:pt x="929" y="294"/>
                    </a:lnTo>
                    <a:lnTo>
                      <a:pt x="880" y="196"/>
                    </a:lnTo>
                    <a:lnTo>
                      <a:pt x="831" y="123"/>
                    </a:lnTo>
                    <a:lnTo>
                      <a:pt x="758" y="74"/>
                    </a:lnTo>
                    <a:lnTo>
                      <a:pt x="684" y="25"/>
                    </a:lnTo>
                    <a:lnTo>
                      <a:pt x="5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" name="Shape 161"/>
              <p:cNvSpPr/>
              <p:nvPr/>
            </p:nvSpPr>
            <p:spPr>
              <a:xfrm>
                <a:off x="754650" y="2381250"/>
                <a:ext cx="75750" cy="14050"/>
              </a:xfrm>
              <a:custGeom>
                <a:avLst/>
                <a:gdLst/>
                <a:ahLst/>
                <a:cxnLst/>
                <a:rect l="0" t="0" r="0" b="0"/>
                <a:pathLst>
                  <a:path w="3030" h="562" extrusionOk="0">
                    <a:moveTo>
                      <a:pt x="294" y="0"/>
                    </a:moveTo>
                    <a:lnTo>
                      <a:pt x="172" y="24"/>
                    </a:lnTo>
                    <a:lnTo>
                      <a:pt x="74" y="73"/>
                    </a:lnTo>
                    <a:lnTo>
                      <a:pt x="25" y="171"/>
                    </a:lnTo>
                    <a:lnTo>
                      <a:pt x="1" y="269"/>
                    </a:lnTo>
                    <a:lnTo>
                      <a:pt x="25" y="391"/>
                    </a:lnTo>
                    <a:lnTo>
                      <a:pt x="74" y="488"/>
                    </a:lnTo>
                    <a:lnTo>
                      <a:pt x="172" y="537"/>
                    </a:lnTo>
                    <a:lnTo>
                      <a:pt x="294" y="562"/>
                    </a:lnTo>
                    <a:lnTo>
                      <a:pt x="2736" y="562"/>
                    </a:lnTo>
                    <a:lnTo>
                      <a:pt x="2858" y="537"/>
                    </a:lnTo>
                    <a:lnTo>
                      <a:pt x="2956" y="488"/>
                    </a:lnTo>
                    <a:lnTo>
                      <a:pt x="3005" y="391"/>
                    </a:lnTo>
                    <a:lnTo>
                      <a:pt x="3029" y="269"/>
                    </a:lnTo>
                    <a:lnTo>
                      <a:pt x="3005" y="171"/>
                    </a:lnTo>
                    <a:lnTo>
                      <a:pt x="2956" y="73"/>
                    </a:lnTo>
                    <a:lnTo>
                      <a:pt x="2858" y="24"/>
                    </a:lnTo>
                    <a:lnTo>
                      <a:pt x="273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9" name="Shape 162"/>
              <p:cNvSpPr/>
              <p:nvPr/>
            </p:nvSpPr>
            <p:spPr>
              <a:xfrm>
                <a:off x="765025" y="2453900"/>
                <a:ext cx="31175" cy="31150"/>
              </a:xfrm>
              <a:custGeom>
                <a:avLst/>
                <a:gdLst/>
                <a:ahLst/>
                <a:cxnLst/>
                <a:rect l="0" t="0" r="0" b="0"/>
                <a:pathLst>
                  <a:path w="1247" h="1246" extrusionOk="0">
                    <a:moveTo>
                      <a:pt x="611" y="0"/>
                    </a:moveTo>
                    <a:lnTo>
                      <a:pt x="489" y="25"/>
                    </a:lnTo>
                    <a:lnTo>
                      <a:pt x="367" y="49"/>
                    </a:lnTo>
                    <a:lnTo>
                      <a:pt x="270" y="122"/>
                    </a:lnTo>
                    <a:lnTo>
                      <a:pt x="172" y="196"/>
                    </a:lnTo>
                    <a:lnTo>
                      <a:pt x="99" y="269"/>
                    </a:lnTo>
                    <a:lnTo>
                      <a:pt x="50" y="391"/>
                    </a:lnTo>
                    <a:lnTo>
                      <a:pt x="1" y="513"/>
                    </a:lnTo>
                    <a:lnTo>
                      <a:pt x="1" y="635"/>
                    </a:lnTo>
                    <a:lnTo>
                      <a:pt x="1" y="757"/>
                    </a:lnTo>
                    <a:lnTo>
                      <a:pt x="50" y="880"/>
                    </a:lnTo>
                    <a:lnTo>
                      <a:pt x="99" y="977"/>
                    </a:lnTo>
                    <a:lnTo>
                      <a:pt x="172" y="1075"/>
                    </a:lnTo>
                    <a:lnTo>
                      <a:pt x="270" y="1148"/>
                    </a:lnTo>
                    <a:lnTo>
                      <a:pt x="367" y="1197"/>
                    </a:lnTo>
                    <a:lnTo>
                      <a:pt x="489" y="1246"/>
                    </a:lnTo>
                    <a:lnTo>
                      <a:pt x="734" y="1246"/>
                    </a:lnTo>
                    <a:lnTo>
                      <a:pt x="856" y="1197"/>
                    </a:lnTo>
                    <a:lnTo>
                      <a:pt x="978" y="1148"/>
                    </a:lnTo>
                    <a:lnTo>
                      <a:pt x="1051" y="1075"/>
                    </a:lnTo>
                    <a:lnTo>
                      <a:pt x="1149" y="977"/>
                    </a:lnTo>
                    <a:lnTo>
                      <a:pt x="1198" y="880"/>
                    </a:lnTo>
                    <a:lnTo>
                      <a:pt x="1222" y="757"/>
                    </a:lnTo>
                    <a:lnTo>
                      <a:pt x="1246" y="635"/>
                    </a:lnTo>
                    <a:lnTo>
                      <a:pt x="1222" y="513"/>
                    </a:lnTo>
                    <a:lnTo>
                      <a:pt x="1198" y="391"/>
                    </a:lnTo>
                    <a:lnTo>
                      <a:pt x="1149" y="269"/>
                    </a:lnTo>
                    <a:lnTo>
                      <a:pt x="1051" y="196"/>
                    </a:lnTo>
                    <a:lnTo>
                      <a:pt x="978" y="122"/>
                    </a:lnTo>
                    <a:lnTo>
                      <a:pt x="856" y="49"/>
                    </a:lnTo>
                    <a:lnTo>
                      <a:pt x="734" y="25"/>
                    </a:lnTo>
                    <a:lnTo>
                      <a:pt x="6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</p:grpSp>
        <p:sp>
          <p:nvSpPr>
            <p:cNvPr id="10" name="Shape 164"/>
            <p:cNvSpPr/>
            <p:nvPr/>
          </p:nvSpPr>
          <p:spPr>
            <a:xfrm>
              <a:off x="1387252" y="3374109"/>
              <a:ext cx="1335000" cy="281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900"/>
            </a:p>
          </p:txBody>
        </p:sp>
        <p:grpSp>
          <p:nvGrpSpPr>
            <p:cNvPr id="11" name="Shape 165"/>
            <p:cNvGrpSpPr/>
            <p:nvPr/>
          </p:nvGrpSpPr>
          <p:grpSpPr>
            <a:xfrm>
              <a:off x="2960152" y="3150648"/>
              <a:ext cx="676485" cy="739415"/>
              <a:chOff x="584925" y="922575"/>
              <a:chExt cx="415200" cy="502525"/>
            </a:xfrm>
            <a:solidFill>
              <a:schemeClr val="accent4"/>
            </a:solidFill>
          </p:grpSpPr>
          <p:sp>
            <p:nvSpPr>
              <p:cNvPr id="12" name="Shape 166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0" t="0" r="0" b="0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13" name="Shape 16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0" t="0" r="0" b="0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14" name="Shape 168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0" t="0" r="0" b="0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</p:grpSp>
        <p:sp>
          <p:nvSpPr>
            <p:cNvPr id="15" name="Shape 169"/>
            <p:cNvSpPr/>
            <p:nvPr/>
          </p:nvSpPr>
          <p:spPr>
            <a:xfrm>
              <a:off x="3874527" y="3379659"/>
              <a:ext cx="1335000" cy="281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900"/>
            </a:p>
          </p:txBody>
        </p:sp>
        <p:grpSp>
          <p:nvGrpSpPr>
            <p:cNvPr id="16" name="Shape 170"/>
            <p:cNvGrpSpPr/>
            <p:nvPr/>
          </p:nvGrpSpPr>
          <p:grpSpPr>
            <a:xfrm>
              <a:off x="7884098" y="3156150"/>
              <a:ext cx="781171" cy="717300"/>
              <a:chOff x="1926350" y="995225"/>
              <a:chExt cx="428650" cy="356600"/>
            </a:xfrm>
            <a:solidFill>
              <a:schemeClr val="accent4"/>
            </a:solidFill>
          </p:grpSpPr>
          <p:sp>
            <p:nvSpPr>
              <p:cNvPr id="17" name="Shape 171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0" t="0" r="0" b="0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18" name="Shape 172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0" t="0" r="0" b="0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19" name="Shape 173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0" t="0" r="0" b="0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20" name="Shape 174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0" t="0" r="0" b="0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</p:grpSp>
        <p:grpSp>
          <p:nvGrpSpPr>
            <p:cNvPr id="21" name="Shape 175"/>
            <p:cNvGrpSpPr/>
            <p:nvPr/>
          </p:nvGrpSpPr>
          <p:grpSpPr>
            <a:xfrm>
              <a:off x="5447419" y="3147140"/>
              <a:ext cx="727082" cy="735328"/>
              <a:chOff x="6625350" y="1613750"/>
              <a:chExt cx="480525" cy="438400"/>
            </a:xfrm>
            <a:solidFill>
              <a:schemeClr val="accent4"/>
            </a:solidFill>
          </p:grpSpPr>
          <p:sp>
            <p:nvSpPr>
              <p:cNvPr id="22" name="Shape 176"/>
              <p:cNvSpPr/>
              <p:nvPr/>
            </p:nvSpPr>
            <p:spPr>
              <a:xfrm>
                <a:off x="6670525" y="1887275"/>
                <a:ext cx="117875" cy="164875"/>
              </a:xfrm>
              <a:custGeom>
                <a:avLst/>
                <a:gdLst/>
                <a:ahLst/>
                <a:cxnLst/>
                <a:rect l="0" t="0" r="0" b="0"/>
                <a:pathLst>
                  <a:path w="4715" h="6595" extrusionOk="0">
                    <a:moveTo>
                      <a:pt x="0" y="1"/>
                    </a:moveTo>
                    <a:lnTo>
                      <a:pt x="538" y="6058"/>
                    </a:lnTo>
                    <a:lnTo>
                      <a:pt x="562" y="6180"/>
                    </a:lnTo>
                    <a:lnTo>
                      <a:pt x="587" y="6277"/>
                    </a:lnTo>
                    <a:lnTo>
                      <a:pt x="660" y="6351"/>
                    </a:lnTo>
                    <a:lnTo>
                      <a:pt x="733" y="6448"/>
                    </a:lnTo>
                    <a:lnTo>
                      <a:pt x="806" y="6497"/>
                    </a:lnTo>
                    <a:lnTo>
                      <a:pt x="904" y="6546"/>
                    </a:lnTo>
                    <a:lnTo>
                      <a:pt x="1002" y="6571"/>
                    </a:lnTo>
                    <a:lnTo>
                      <a:pt x="1124" y="6595"/>
                    </a:lnTo>
                    <a:lnTo>
                      <a:pt x="4128" y="6595"/>
                    </a:lnTo>
                    <a:lnTo>
                      <a:pt x="4274" y="6571"/>
                    </a:lnTo>
                    <a:lnTo>
                      <a:pt x="4397" y="6522"/>
                    </a:lnTo>
                    <a:lnTo>
                      <a:pt x="4494" y="6473"/>
                    </a:lnTo>
                    <a:lnTo>
                      <a:pt x="4592" y="6375"/>
                    </a:lnTo>
                    <a:lnTo>
                      <a:pt x="4665" y="6253"/>
                    </a:lnTo>
                    <a:lnTo>
                      <a:pt x="4714" y="6155"/>
                    </a:lnTo>
                    <a:lnTo>
                      <a:pt x="4714" y="6009"/>
                    </a:lnTo>
                    <a:lnTo>
                      <a:pt x="4714" y="5887"/>
                    </a:lnTo>
                    <a:lnTo>
                      <a:pt x="3713" y="123"/>
                    </a:lnTo>
                    <a:lnTo>
                      <a:pt x="2589" y="50"/>
                    </a:lnTo>
                    <a:lnTo>
                      <a:pt x="1637" y="2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23" name="Shape 177"/>
              <p:cNvSpPr/>
              <p:nvPr/>
            </p:nvSpPr>
            <p:spPr>
              <a:xfrm>
                <a:off x="7075950" y="1754175"/>
                <a:ext cx="29925" cy="99550"/>
              </a:xfrm>
              <a:custGeom>
                <a:avLst/>
                <a:gdLst/>
                <a:ahLst/>
                <a:cxnLst/>
                <a:rect l="0" t="0" r="0" b="0"/>
                <a:pathLst>
                  <a:path w="1197" h="3982" extrusionOk="0">
                    <a:moveTo>
                      <a:pt x="0" y="1"/>
                    </a:moveTo>
                    <a:lnTo>
                      <a:pt x="0" y="3981"/>
                    </a:lnTo>
                    <a:lnTo>
                      <a:pt x="269" y="3811"/>
                    </a:lnTo>
                    <a:lnTo>
                      <a:pt x="489" y="3615"/>
                    </a:lnTo>
                    <a:lnTo>
                      <a:pt x="684" y="3420"/>
                    </a:lnTo>
                    <a:lnTo>
                      <a:pt x="855" y="3176"/>
                    </a:lnTo>
                    <a:lnTo>
                      <a:pt x="1002" y="2907"/>
                    </a:lnTo>
                    <a:lnTo>
                      <a:pt x="1099" y="2614"/>
                    </a:lnTo>
                    <a:lnTo>
                      <a:pt x="1173" y="2296"/>
                    </a:lnTo>
                    <a:lnTo>
                      <a:pt x="1197" y="1979"/>
                    </a:lnTo>
                    <a:lnTo>
                      <a:pt x="1173" y="1661"/>
                    </a:lnTo>
                    <a:lnTo>
                      <a:pt x="1099" y="1368"/>
                    </a:lnTo>
                    <a:lnTo>
                      <a:pt x="1002" y="1075"/>
                    </a:lnTo>
                    <a:lnTo>
                      <a:pt x="855" y="806"/>
                    </a:lnTo>
                    <a:lnTo>
                      <a:pt x="684" y="562"/>
                    </a:lnTo>
                    <a:lnTo>
                      <a:pt x="489" y="342"/>
                    </a:lnTo>
                    <a:lnTo>
                      <a:pt x="269" y="17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24" name="Shape 178"/>
              <p:cNvSpPr/>
              <p:nvPr/>
            </p:nvSpPr>
            <p:spPr>
              <a:xfrm>
                <a:off x="6625350" y="1729750"/>
                <a:ext cx="97700" cy="147175"/>
              </a:xfrm>
              <a:custGeom>
                <a:avLst/>
                <a:gdLst/>
                <a:ahLst/>
                <a:cxnLst/>
                <a:rect l="0" t="0" r="0" b="0"/>
                <a:pathLst>
                  <a:path w="3908" h="5887" extrusionOk="0">
                    <a:moveTo>
                      <a:pt x="3908" y="1"/>
                    </a:moveTo>
                    <a:lnTo>
                      <a:pt x="2711" y="25"/>
                    </a:lnTo>
                    <a:lnTo>
                      <a:pt x="1759" y="25"/>
                    </a:lnTo>
                    <a:lnTo>
                      <a:pt x="1588" y="49"/>
                    </a:lnTo>
                    <a:lnTo>
                      <a:pt x="1417" y="74"/>
                    </a:lnTo>
                    <a:lnTo>
                      <a:pt x="1246" y="123"/>
                    </a:lnTo>
                    <a:lnTo>
                      <a:pt x="1099" y="172"/>
                    </a:lnTo>
                    <a:lnTo>
                      <a:pt x="953" y="245"/>
                    </a:lnTo>
                    <a:lnTo>
                      <a:pt x="806" y="343"/>
                    </a:lnTo>
                    <a:lnTo>
                      <a:pt x="660" y="440"/>
                    </a:lnTo>
                    <a:lnTo>
                      <a:pt x="537" y="562"/>
                    </a:lnTo>
                    <a:lnTo>
                      <a:pt x="415" y="684"/>
                    </a:lnTo>
                    <a:lnTo>
                      <a:pt x="318" y="831"/>
                    </a:lnTo>
                    <a:lnTo>
                      <a:pt x="220" y="978"/>
                    </a:lnTo>
                    <a:lnTo>
                      <a:pt x="147" y="1124"/>
                    </a:lnTo>
                    <a:lnTo>
                      <a:pt x="73" y="1295"/>
                    </a:lnTo>
                    <a:lnTo>
                      <a:pt x="49" y="1442"/>
                    </a:lnTo>
                    <a:lnTo>
                      <a:pt x="0" y="1613"/>
                    </a:lnTo>
                    <a:lnTo>
                      <a:pt x="0" y="1783"/>
                    </a:lnTo>
                    <a:lnTo>
                      <a:pt x="0" y="4128"/>
                    </a:lnTo>
                    <a:lnTo>
                      <a:pt x="0" y="4299"/>
                    </a:lnTo>
                    <a:lnTo>
                      <a:pt x="49" y="4446"/>
                    </a:lnTo>
                    <a:lnTo>
                      <a:pt x="73" y="4617"/>
                    </a:lnTo>
                    <a:lnTo>
                      <a:pt x="147" y="4763"/>
                    </a:lnTo>
                    <a:lnTo>
                      <a:pt x="220" y="4934"/>
                    </a:lnTo>
                    <a:lnTo>
                      <a:pt x="318" y="5081"/>
                    </a:lnTo>
                    <a:lnTo>
                      <a:pt x="415" y="5203"/>
                    </a:lnTo>
                    <a:lnTo>
                      <a:pt x="537" y="5325"/>
                    </a:lnTo>
                    <a:lnTo>
                      <a:pt x="660" y="5447"/>
                    </a:lnTo>
                    <a:lnTo>
                      <a:pt x="806" y="5545"/>
                    </a:lnTo>
                    <a:lnTo>
                      <a:pt x="953" y="5642"/>
                    </a:lnTo>
                    <a:lnTo>
                      <a:pt x="1099" y="5716"/>
                    </a:lnTo>
                    <a:lnTo>
                      <a:pt x="1246" y="5789"/>
                    </a:lnTo>
                    <a:lnTo>
                      <a:pt x="1417" y="5838"/>
                    </a:lnTo>
                    <a:lnTo>
                      <a:pt x="1588" y="5862"/>
                    </a:lnTo>
                    <a:lnTo>
                      <a:pt x="1759" y="5862"/>
                    </a:lnTo>
                    <a:lnTo>
                      <a:pt x="2711" y="5887"/>
                    </a:lnTo>
                    <a:lnTo>
                      <a:pt x="3908" y="5887"/>
                    </a:lnTo>
                    <a:lnTo>
                      <a:pt x="390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25" name="Shape 179"/>
              <p:cNvSpPr/>
              <p:nvPr/>
            </p:nvSpPr>
            <p:spPr>
              <a:xfrm>
                <a:off x="6736475" y="1638175"/>
                <a:ext cx="279650" cy="330325"/>
              </a:xfrm>
              <a:custGeom>
                <a:avLst/>
                <a:gdLst/>
                <a:ahLst/>
                <a:cxnLst/>
                <a:rect l="0" t="0" r="0" b="0"/>
                <a:pathLst>
                  <a:path w="11186" h="13213" extrusionOk="0">
                    <a:moveTo>
                      <a:pt x="11186" y="0"/>
                    </a:moveTo>
                    <a:lnTo>
                      <a:pt x="10771" y="342"/>
                    </a:lnTo>
                    <a:lnTo>
                      <a:pt x="10380" y="635"/>
                    </a:lnTo>
                    <a:lnTo>
                      <a:pt x="9940" y="904"/>
                    </a:lnTo>
                    <a:lnTo>
                      <a:pt x="9525" y="1172"/>
                    </a:lnTo>
                    <a:lnTo>
                      <a:pt x="9110" y="1417"/>
                    </a:lnTo>
                    <a:lnTo>
                      <a:pt x="8695" y="1661"/>
                    </a:lnTo>
                    <a:lnTo>
                      <a:pt x="7840" y="2052"/>
                    </a:lnTo>
                    <a:lnTo>
                      <a:pt x="7034" y="2418"/>
                    </a:lnTo>
                    <a:lnTo>
                      <a:pt x="6228" y="2687"/>
                    </a:lnTo>
                    <a:lnTo>
                      <a:pt x="5471" y="2931"/>
                    </a:lnTo>
                    <a:lnTo>
                      <a:pt x="4763" y="3126"/>
                    </a:lnTo>
                    <a:lnTo>
                      <a:pt x="4225" y="3248"/>
                    </a:lnTo>
                    <a:lnTo>
                      <a:pt x="3664" y="3346"/>
                    </a:lnTo>
                    <a:lnTo>
                      <a:pt x="3077" y="3419"/>
                    </a:lnTo>
                    <a:lnTo>
                      <a:pt x="2467" y="3493"/>
                    </a:lnTo>
                    <a:lnTo>
                      <a:pt x="1221" y="3590"/>
                    </a:lnTo>
                    <a:lnTo>
                      <a:pt x="0" y="3664"/>
                    </a:lnTo>
                    <a:lnTo>
                      <a:pt x="0" y="9574"/>
                    </a:lnTo>
                    <a:lnTo>
                      <a:pt x="1221" y="9623"/>
                    </a:lnTo>
                    <a:lnTo>
                      <a:pt x="2467" y="9721"/>
                    </a:lnTo>
                    <a:lnTo>
                      <a:pt x="3077" y="9794"/>
                    </a:lnTo>
                    <a:lnTo>
                      <a:pt x="3664" y="9891"/>
                    </a:lnTo>
                    <a:lnTo>
                      <a:pt x="4225" y="9989"/>
                    </a:lnTo>
                    <a:lnTo>
                      <a:pt x="4763" y="10111"/>
                    </a:lnTo>
                    <a:lnTo>
                      <a:pt x="5471" y="10307"/>
                    </a:lnTo>
                    <a:lnTo>
                      <a:pt x="6228" y="10526"/>
                    </a:lnTo>
                    <a:lnTo>
                      <a:pt x="7034" y="10820"/>
                    </a:lnTo>
                    <a:lnTo>
                      <a:pt x="7840" y="11161"/>
                    </a:lnTo>
                    <a:lnTo>
                      <a:pt x="8695" y="11577"/>
                    </a:lnTo>
                    <a:lnTo>
                      <a:pt x="9110" y="11796"/>
                    </a:lnTo>
                    <a:lnTo>
                      <a:pt x="9525" y="12041"/>
                    </a:lnTo>
                    <a:lnTo>
                      <a:pt x="9940" y="12309"/>
                    </a:lnTo>
                    <a:lnTo>
                      <a:pt x="10380" y="12602"/>
                    </a:lnTo>
                    <a:lnTo>
                      <a:pt x="10771" y="12896"/>
                    </a:lnTo>
                    <a:lnTo>
                      <a:pt x="11186" y="13213"/>
                    </a:lnTo>
                    <a:lnTo>
                      <a:pt x="1118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26" name="Shape 180"/>
              <p:cNvSpPr/>
              <p:nvPr/>
            </p:nvSpPr>
            <p:spPr>
              <a:xfrm>
                <a:off x="7029550" y="1613750"/>
                <a:ext cx="34200" cy="379800"/>
              </a:xfrm>
              <a:custGeom>
                <a:avLst/>
                <a:gdLst/>
                <a:ahLst/>
                <a:cxnLst/>
                <a:rect l="0" t="0" r="0" b="0"/>
                <a:pathLst>
                  <a:path w="1368" h="15192" extrusionOk="0">
                    <a:moveTo>
                      <a:pt x="684" y="0"/>
                    </a:moveTo>
                    <a:lnTo>
                      <a:pt x="562" y="25"/>
                    </a:lnTo>
                    <a:lnTo>
                      <a:pt x="464" y="98"/>
                    </a:lnTo>
                    <a:lnTo>
                      <a:pt x="366" y="171"/>
                    </a:lnTo>
                    <a:lnTo>
                      <a:pt x="0" y="513"/>
                    </a:lnTo>
                    <a:lnTo>
                      <a:pt x="0" y="14654"/>
                    </a:lnTo>
                    <a:lnTo>
                      <a:pt x="366" y="15020"/>
                    </a:lnTo>
                    <a:lnTo>
                      <a:pt x="464" y="15094"/>
                    </a:lnTo>
                    <a:lnTo>
                      <a:pt x="562" y="15143"/>
                    </a:lnTo>
                    <a:lnTo>
                      <a:pt x="684" y="15191"/>
                    </a:lnTo>
                    <a:lnTo>
                      <a:pt x="904" y="15191"/>
                    </a:lnTo>
                    <a:lnTo>
                      <a:pt x="1001" y="15143"/>
                    </a:lnTo>
                    <a:lnTo>
                      <a:pt x="1148" y="15045"/>
                    </a:lnTo>
                    <a:lnTo>
                      <a:pt x="1270" y="14923"/>
                    </a:lnTo>
                    <a:lnTo>
                      <a:pt x="1343" y="14776"/>
                    </a:lnTo>
                    <a:lnTo>
                      <a:pt x="1368" y="14605"/>
                    </a:lnTo>
                    <a:lnTo>
                      <a:pt x="1368" y="586"/>
                    </a:lnTo>
                    <a:lnTo>
                      <a:pt x="1343" y="415"/>
                    </a:lnTo>
                    <a:lnTo>
                      <a:pt x="1270" y="244"/>
                    </a:lnTo>
                    <a:lnTo>
                      <a:pt x="1148" y="122"/>
                    </a:lnTo>
                    <a:lnTo>
                      <a:pt x="1001" y="25"/>
                    </a:lnTo>
                    <a:lnTo>
                      <a:pt x="9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900"/>
              </a:p>
            </p:txBody>
          </p:sp>
        </p:grpSp>
        <p:sp>
          <p:nvSpPr>
            <p:cNvPr id="27" name="Shape 181"/>
            <p:cNvSpPr/>
            <p:nvPr/>
          </p:nvSpPr>
          <p:spPr>
            <a:xfrm>
              <a:off x="6361802" y="3379659"/>
              <a:ext cx="1335000" cy="281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361" y="2551413"/>
              <a:ext cx="1940979" cy="38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accent3"/>
                  </a:solidFill>
                  <a:latin typeface="Monserrat"/>
                </a:rPr>
                <a:t>Data collected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57740" y="2428301"/>
              <a:ext cx="1940979" cy="62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3"/>
                  </a:solidFill>
                  <a:latin typeface="Monserrat"/>
                </a:rPr>
                <a:t>New, original ideas or research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56642" y="2298784"/>
              <a:ext cx="1940979" cy="62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3"/>
                  </a:solidFill>
                  <a:latin typeface="Monserrat"/>
                </a:rPr>
                <a:t>Commentary, analysis, discussion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82586" y="2428301"/>
              <a:ext cx="1740426" cy="38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accent3"/>
                  </a:solidFill>
                  <a:latin typeface="Monserrat"/>
                </a:rPr>
                <a:t>Just the facts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91813" y="4149279"/>
              <a:ext cx="1940979" cy="62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3"/>
                  </a:solidFill>
                  <a:latin typeface="Monserrat"/>
                </a:rPr>
                <a:t>“Primary” journal articles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640" y="4168356"/>
              <a:ext cx="1940979" cy="1091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3"/>
                  </a:solidFill>
                  <a:latin typeface="Monserrat"/>
                </a:rPr>
                <a:t>“Secondary” review articles, books, news/magazine articles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57206" y="4149281"/>
              <a:ext cx="1940979" cy="62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3"/>
                  </a:solidFill>
                  <a:latin typeface="Monserrat"/>
                </a:rPr>
                <a:t>Encyclopedias, dictionaries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4104156" y="2887673"/>
            <a:ext cx="1461321" cy="191482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8887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BF94-6A78-4706-88AD-A85263FD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Refining your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76C3-9B70-42B6-AB16-1965D83C3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en-US" dirty="0"/>
              <a:t>What specifically interests you about this topic?</a:t>
            </a:r>
          </a:p>
          <a:p>
            <a:pPr lvl="1"/>
            <a:r>
              <a:rPr lang="en-US" dirty="0"/>
              <a:t>SGM mental health -&gt; TGNC addiction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dirty="0"/>
              <a:t>Why do </a:t>
            </a:r>
            <a:r>
              <a:rPr lang="en-US" i="1" dirty="0"/>
              <a:t>you </a:t>
            </a:r>
            <a:r>
              <a:rPr lang="en-US" dirty="0"/>
              <a:t>care about this topic?</a:t>
            </a:r>
          </a:p>
          <a:p>
            <a:pPr marL="101600" indent="0">
              <a:buNone/>
            </a:pPr>
            <a:r>
              <a:rPr lang="en-US" dirty="0"/>
              <a:t>Which communities are affected?</a:t>
            </a:r>
          </a:p>
          <a:p>
            <a:pPr marL="5588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BAC0F-5349-483C-B07A-1715B4A005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5030386"/>
      </p:ext>
    </p:extLst>
  </p:cSld>
  <p:clrMapOvr>
    <a:masterClrMapping/>
  </p:clrMapOvr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964</Words>
  <Application>Microsoft Office PowerPoint</Application>
  <PresentationFormat>On-screen Show (16:9)</PresentationFormat>
  <Paragraphs>170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Inria Serif</vt:lpstr>
      <vt:lpstr>Arial</vt:lpstr>
      <vt:lpstr>Montserrat</vt:lpstr>
      <vt:lpstr>Inria Serif Light</vt:lpstr>
      <vt:lpstr>Wingdings</vt:lpstr>
      <vt:lpstr>Ubuntu</vt:lpstr>
      <vt:lpstr>Playfair Display Regular</vt:lpstr>
      <vt:lpstr>Monserrat</vt:lpstr>
      <vt:lpstr>Paulina template</vt:lpstr>
      <vt:lpstr>Community Health Research   A. Gamble (they/them/theirs) Tisch Library, Tufts University</vt:lpstr>
      <vt:lpstr>Hello!</vt:lpstr>
      <vt:lpstr>1. What is the Tisch Library?</vt:lpstr>
      <vt:lpstr>Resources available at Tisch Library</vt:lpstr>
      <vt:lpstr>PowerPoint Presentation</vt:lpstr>
      <vt:lpstr>PowerPoint Presentation</vt:lpstr>
      <vt:lpstr>2. Public health topics</vt:lpstr>
      <vt:lpstr>Learning about a public health topic</vt:lpstr>
      <vt:lpstr>Refining your topic</vt:lpstr>
      <vt:lpstr>Refining your topic</vt:lpstr>
      <vt:lpstr>As you develop a list of keywords, consider: Synonyms Related concepts Alternate spellings</vt:lpstr>
      <vt:lpstr>Putting it all together</vt:lpstr>
      <vt:lpstr>3. Populations</vt:lpstr>
      <vt:lpstr>Population data sources</vt:lpstr>
      <vt:lpstr>Population data sources</vt:lpstr>
      <vt:lpstr>Population data sources</vt:lpstr>
      <vt:lpstr>4. Evaluation</vt:lpstr>
      <vt:lpstr>ASPECT: a mnemonic for research </vt:lpstr>
      <vt:lpstr>PowerPoint Presentation</vt:lpstr>
      <vt:lpstr>Evaluating using ASPECT</vt:lpstr>
      <vt:lpstr>5. Organization</vt:lpstr>
      <vt:lpstr>PowerPoint Presentation</vt:lpstr>
      <vt:lpstr>PowerPoint Presentation</vt:lpstr>
      <vt:lpstr>PowerPoint Presentation</vt:lpstr>
      <vt:lpstr>Citing Sources</vt:lpstr>
      <vt:lpstr>Pro-Tips</vt:lpstr>
      <vt:lpstr>6. Putting it together</vt:lpstr>
      <vt:lpstr>Working time!</vt:lpstr>
      <vt:lpstr>Thank you!</vt:lpstr>
      <vt:lpstr>Resource Credits</vt:lpstr>
      <vt:lpstr>Design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Gamble, Alyson</cp:lastModifiedBy>
  <cp:revision>10</cp:revision>
  <dcterms:modified xsi:type="dcterms:W3CDTF">2020-09-18T20:30:39Z</dcterms:modified>
</cp:coreProperties>
</file>