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8"/>
  </p:notes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278" r:id="rId25"/>
    <p:sldId id="279" r:id="rId26"/>
    <p:sldId id="307" r:id="rId27"/>
  </p:sldIdLst>
  <p:sldSz cx="9144000" cy="5143500" type="screen16x9"/>
  <p:notesSz cx="6858000" cy="9144000"/>
  <p:embeddedFontLst>
    <p:embeddedFont>
      <p:font typeface="Raleway Thin" panose="020B0604020202020204" charset="0"/>
      <p:regular r:id="rId29"/>
      <p:bold r:id="rId30"/>
      <p:italic r:id="rId31"/>
      <p:boldItalic r:id="rId32"/>
    </p:embeddedFont>
    <p:embeddedFont>
      <p:font typeface="Satisfy" panose="020B0604020202020204" charset="0"/>
      <p:regular r:id="rId33"/>
    </p:embeddedFont>
    <p:embeddedFont>
      <p:font typeface="Ubuntu"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D4B8CF-5609-4F11-BCC7-02C7A1AA8DA2}">
  <a:tblStyle styleId="{37D4B8CF-5609-4F11-BCC7-02C7A1AA8D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22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21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45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69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b1253edf7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b1253edf7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3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0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580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lt1"/>
                </a:solidFill>
                <a:latin typeface="Satisfy"/>
                <a:ea typeface="Satisfy"/>
                <a:cs typeface="Satisfy"/>
                <a:sym typeface="Satisfy"/>
              </a:rPr>
              <a:t>“</a:t>
            </a: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design.ubuntu.com/font/" TargetMode="External"/><Relationship Id="rId5" Type="http://schemas.openxmlformats.org/officeDocument/2006/relationships/hyperlink" Target="https://genderphotos.vice.com/" TargetMode="External"/><Relationship Id="rId4" Type="http://schemas.openxmlformats.org/officeDocument/2006/relationships/hyperlink" Target="http://unsplash.com/&amp;utm_source=slidescarniv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855300" y="848825"/>
            <a:ext cx="5850900" cy="1715100"/>
          </a:xfrm>
          <a:prstGeom prst="rect">
            <a:avLst/>
          </a:prstGeom>
        </p:spPr>
        <p:txBody>
          <a:bodyPr spcFirstLastPara="1" wrap="square" lIns="0" tIns="0" rIns="0" bIns="0" anchor="t" anchorCtr="0">
            <a:noAutofit/>
          </a:bodyPr>
          <a:lstStyle/>
          <a:p>
            <a:pPr lvl="0"/>
            <a:r>
              <a:rPr lang="en-US" dirty="0">
                <a:solidFill>
                  <a:schemeClr val="accent2">
                    <a:lumMod val="50000"/>
                  </a:schemeClr>
                </a:solidFill>
              </a:rPr>
              <a:t>Community Health Research</a:t>
            </a:r>
            <a:br>
              <a:rPr lang="en-US" dirty="0"/>
            </a:br>
            <a:br>
              <a:rPr lang="en-US" dirty="0"/>
            </a:br>
            <a:r>
              <a:rPr lang="en-US" sz="4000" dirty="0">
                <a:solidFill>
                  <a:schemeClr val="accent2">
                    <a:lumMod val="50000"/>
                  </a:schemeClr>
                </a:solidFill>
              </a:rPr>
              <a:t>A. Gamble (they/them/theirs)</a:t>
            </a:r>
            <a:br>
              <a:rPr lang="en-US" sz="4000" dirty="0">
                <a:solidFill>
                  <a:schemeClr val="accent2">
                    <a:lumMod val="50000"/>
                  </a:schemeClr>
                </a:solidFill>
              </a:rPr>
            </a:br>
            <a:r>
              <a:rPr lang="en-US" sz="4000" dirty="0">
                <a:solidFill>
                  <a:schemeClr val="accent2">
                    <a:lumMod val="50000"/>
                  </a:schemeClr>
                </a:solidFill>
              </a:rPr>
              <a:t>Tisch Library, Tufts University</a:t>
            </a:r>
            <a:endParaRPr sz="4000"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What is research assistance?</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r>
              <a:rPr lang="en-US" dirty="0"/>
              <a:t>Discussing your topic and needs with a librarian</a:t>
            </a:r>
          </a:p>
          <a:p>
            <a:pPr lvl="1"/>
            <a:r>
              <a:rPr lang="en-US" dirty="0"/>
              <a:t>Set up a consultation</a:t>
            </a:r>
          </a:p>
          <a:p>
            <a:pPr lvl="1"/>
            <a:r>
              <a:rPr lang="en-US" dirty="0"/>
              <a:t>Send a chat</a:t>
            </a:r>
          </a:p>
          <a:p>
            <a:pPr lvl="1"/>
            <a:r>
              <a:rPr lang="en-US" dirty="0"/>
              <a:t>Email a librarian</a:t>
            </a:r>
          </a:p>
          <a:p>
            <a:pPr marL="533400" lvl="1" indent="0">
              <a:buNone/>
            </a:pPr>
            <a:endParaRPr lang="en-US" dirty="0">
              <a:solidFill>
                <a:schemeClr val="accent2">
                  <a:lumMod val="50000"/>
                </a:schemeClr>
              </a:solidFill>
            </a:endParaRPr>
          </a:p>
          <a:p>
            <a:pPr marL="76200" indent="0" algn="ctr">
              <a:buNone/>
            </a:pPr>
            <a:r>
              <a:rPr lang="en-US" b="1" dirty="0">
                <a:solidFill>
                  <a:schemeClr val="accent2">
                    <a:lumMod val="50000"/>
                  </a:schemeClr>
                </a:solidFill>
              </a:rPr>
              <a:t>https://tischlibrary.tufts.edu/get-help/ask-us</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7882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descr="A cat sitting at a table surrounded by books, wearing a seater. The meme caption reads: When the going gets tough the tough get a librarian">
            <a:extLst>
              <a:ext uri="{FF2B5EF4-FFF2-40B4-BE49-F238E27FC236}">
                <a16:creationId xmlns:a16="http://schemas.microsoft.com/office/drawing/2014/main" id="{F8779B92-8FAA-4EAA-9DA6-5943D5DC5835}"/>
              </a:ext>
            </a:extLst>
          </p:cNvPr>
          <p:cNvPicPr>
            <a:picLocks noChangeAspect="1"/>
          </p:cNvPicPr>
          <p:nvPr/>
        </p:nvPicPr>
        <p:blipFill>
          <a:blip r:embed="rId3"/>
          <a:stretch>
            <a:fillRect/>
          </a:stretch>
        </p:blipFill>
        <p:spPr>
          <a:xfrm>
            <a:off x="1482274" y="510244"/>
            <a:ext cx="6179451" cy="4123011"/>
          </a:xfrm>
          <a:prstGeom prst="rect">
            <a:avLst/>
          </a:prstGeom>
        </p:spPr>
      </p:pic>
    </p:spTree>
    <p:extLst>
      <p:ext uri="{BB962C8B-B14F-4D97-AF65-F5344CB8AC3E}">
        <p14:creationId xmlns:p14="http://schemas.microsoft.com/office/powerpoint/2010/main" val="52769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2. </a:t>
            </a:r>
            <a:r>
              <a:rPr lang="en-US" dirty="0"/>
              <a:t>I found something, now what?</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Evaluating your materials</a:t>
            </a:r>
            <a:endParaRPr dirty="0"/>
          </a:p>
        </p:txBody>
      </p:sp>
    </p:spTree>
    <p:extLst>
      <p:ext uri="{BB962C8B-B14F-4D97-AF65-F5344CB8AC3E}">
        <p14:creationId xmlns:p14="http://schemas.microsoft.com/office/powerpoint/2010/main" val="419756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3"/>
                </a:solidFill>
              </a:rPr>
              <a:t>ASPECT</a:t>
            </a:r>
            <a:r>
              <a:rPr lang="en-US" dirty="0"/>
              <a:t>: a mnemonic for research </a:t>
            </a:r>
            <a:endParaRPr dirty="0"/>
          </a:p>
        </p:txBody>
      </p:sp>
      <p:sp>
        <p:nvSpPr>
          <p:cNvPr id="229" name="Google Shape;229;p29"/>
          <p:cNvSpPr txBox="1">
            <a:spLocks noGrp="1"/>
          </p:cNvSpPr>
          <p:nvPr>
            <p:ph type="body" idx="1"/>
          </p:nvPr>
        </p:nvSpPr>
        <p:spPr>
          <a:xfrm>
            <a:off x="914550" y="1415675"/>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A</a:t>
            </a:r>
            <a:r>
              <a:rPr lang="en-US" b="1" dirty="0"/>
              <a:t>uthority</a:t>
            </a:r>
          </a:p>
          <a:p>
            <a:pPr marL="0" lvl="0" indent="0">
              <a:lnSpc>
                <a:spcPct val="100000"/>
              </a:lnSpc>
              <a:spcBef>
                <a:spcPts val="0"/>
              </a:spcBef>
              <a:buNone/>
            </a:pPr>
            <a:r>
              <a:rPr lang="en-US" sz="1400" dirty="0"/>
              <a:t>Who created this?</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What are their credentials?</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 they have similar works?</a:t>
            </a:r>
          </a:p>
        </p:txBody>
      </p:sp>
      <p:sp>
        <p:nvSpPr>
          <p:cNvPr id="230" name="Google Shape;230;p29"/>
          <p:cNvSpPr txBox="1">
            <a:spLocks noGrp="1"/>
          </p:cNvSpPr>
          <p:nvPr>
            <p:ph type="body" idx="2"/>
          </p:nvPr>
        </p:nvSpPr>
        <p:spPr>
          <a:xfrm>
            <a:off x="3421610" y="1415675"/>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S</a:t>
            </a:r>
            <a:r>
              <a:rPr lang="en-US" b="1" dirty="0"/>
              <a:t>ources</a:t>
            </a:r>
          </a:p>
          <a:p>
            <a:pPr marL="0" lvl="0" indent="0">
              <a:lnSpc>
                <a:spcPct val="100000"/>
              </a:lnSpc>
              <a:spcBef>
                <a:spcPts val="0"/>
              </a:spcBef>
              <a:buNone/>
            </a:pPr>
            <a:r>
              <a:rPr lang="en-US" sz="1200" dirty="0"/>
              <a:t>Is this presented as fact?</a:t>
            </a:r>
          </a:p>
          <a:p>
            <a:pPr marL="0" lvl="0" indent="0">
              <a:lnSpc>
                <a:spcPct val="100000"/>
              </a:lnSpc>
              <a:spcBef>
                <a:spcPts val="0"/>
              </a:spcBef>
              <a:buNone/>
            </a:pPr>
            <a:endParaRPr lang="en-US" sz="1200" dirty="0"/>
          </a:p>
          <a:p>
            <a:pPr marL="0" lvl="0" indent="0">
              <a:lnSpc>
                <a:spcPct val="100000"/>
              </a:lnSpc>
              <a:spcBef>
                <a:spcPts val="0"/>
              </a:spcBef>
              <a:buNone/>
            </a:pPr>
            <a:r>
              <a:rPr lang="en-US" sz="1200" dirty="0"/>
              <a:t>Is there documentation/ sources?</a:t>
            </a:r>
          </a:p>
          <a:p>
            <a:pPr marL="0" lvl="0" indent="0">
              <a:lnSpc>
                <a:spcPct val="100000"/>
              </a:lnSpc>
              <a:spcBef>
                <a:spcPts val="0"/>
              </a:spcBef>
              <a:buNone/>
            </a:pPr>
            <a:endParaRPr lang="en-US" sz="1200" dirty="0"/>
          </a:p>
          <a:p>
            <a:pPr marL="0" lvl="0" indent="0">
              <a:lnSpc>
                <a:spcPct val="100000"/>
              </a:lnSpc>
              <a:spcBef>
                <a:spcPts val="0"/>
              </a:spcBef>
              <a:buNone/>
            </a:pPr>
            <a:r>
              <a:rPr lang="en-US" sz="1200" dirty="0"/>
              <a:t>Are these credible?</a:t>
            </a:r>
          </a:p>
        </p:txBody>
      </p:sp>
      <p:sp>
        <p:nvSpPr>
          <p:cNvPr id="231" name="Google Shape;231;p29"/>
          <p:cNvSpPr txBox="1">
            <a:spLocks noGrp="1"/>
          </p:cNvSpPr>
          <p:nvPr>
            <p:ph type="body" idx="3"/>
          </p:nvPr>
        </p:nvSpPr>
        <p:spPr>
          <a:xfrm>
            <a:off x="5928668" y="1415675"/>
            <a:ext cx="326912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P</a:t>
            </a:r>
            <a:r>
              <a:rPr lang="en-US" b="1" dirty="0"/>
              <a:t>urpose</a:t>
            </a:r>
          </a:p>
          <a:p>
            <a:pPr marL="0" lvl="0" indent="0">
              <a:lnSpc>
                <a:spcPct val="100000"/>
              </a:lnSpc>
              <a:spcBef>
                <a:spcPts val="0"/>
              </a:spcBef>
              <a:buNone/>
            </a:pPr>
            <a:r>
              <a:rPr lang="en-US" sz="1400" dirty="0"/>
              <a:t>Why was this created?</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Who is the audience?</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Does this meet your research needs?</a:t>
            </a:r>
          </a:p>
          <a:p>
            <a:pPr marL="0" lvl="0" indent="0" algn="l" rtl="0">
              <a:spcBef>
                <a:spcPts val="600"/>
              </a:spcBef>
              <a:spcAft>
                <a:spcPts val="0"/>
              </a:spcAft>
              <a:buNone/>
            </a:pPr>
            <a:endParaRPr sz="12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sp>
        <p:nvSpPr>
          <p:cNvPr id="233" name="Google Shape;233;p29"/>
          <p:cNvSpPr txBox="1">
            <a:spLocks noGrp="1"/>
          </p:cNvSpPr>
          <p:nvPr>
            <p:ph type="body" idx="1"/>
          </p:nvPr>
        </p:nvSpPr>
        <p:spPr>
          <a:xfrm>
            <a:off x="930637" y="329622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E</a:t>
            </a:r>
            <a:r>
              <a:rPr lang="en-US" b="1" dirty="0"/>
              <a:t>venness</a:t>
            </a:r>
          </a:p>
          <a:p>
            <a:pPr marL="0" lvl="0" indent="0">
              <a:lnSpc>
                <a:spcPct val="100000"/>
              </a:lnSpc>
              <a:spcBef>
                <a:spcPts val="0"/>
              </a:spcBef>
              <a:buNone/>
            </a:pPr>
            <a:r>
              <a:rPr lang="en-US" sz="1400" dirty="0"/>
              <a:t>Is the material presented as objective?</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Does the creator recognize their bias?</a:t>
            </a:r>
          </a:p>
        </p:txBody>
      </p:sp>
      <p:sp>
        <p:nvSpPr>
          <p:cNvPr id="234" name="Google Shape;234;p29"/>
          <p:cNvSpPr txBox="1">
            <a:spLocks noGrp="1"/>
          </p:cNvSpPr>
          <p:nvPr>
            <p:ph type="body" idx="2"/>
          </p:nvPr>
        </p:nvSpPr>
        <p:spPr>
          <a:xfrm>
            <a:off x="3421610" y="329622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C</a:t>
            </a:r>
            <a:r>
              <a:rPr lang="en-US" b="1" dirty="0"/>
              <a:t>overage</a:t>
            </a:r>
          </a:p>
          <a:p>
            <a:pPr marL="0" lvl="0" indent="0">
              <a:lnSpc>
                <a:spcPct val="100000"/>
              </a:lnSpc>
              <a:spcBef>
                <a:spcPts val="0"/>
              </a:spcBef>
              <a:buNone/>
            </a:pPr>
            <a:r>
              <a:rPr lang="en-US" sz="1400" dirty="0"/>
              <a:t>How does this support other information you’ve found?</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Is this information useful to you?</a:t>
            </a:r>
          </a:p>
        </p:txBody>
      </p:sp>
      <p:sp>
        <p:nvSpPr>
          <p:cNvPr id="235" name="Google Shape;235;p29"/>
          <p:cNvSpPr txBox="1">
            <a:spLocks noGrp="1"/>
          </p:cNvSpPr>
          <p:nvPr>
            <p:ph type="body" idx="3"/>
          </p:nvPr>
        </p:nvSpPr>
        <p:spPr>
          <a:xfrm>
            <a:off x="5944765" y="329622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T</a:t>
            </a:r>
            <a:r>
              <a:rPr lang="en-US" b="1" dirty="0"/>
              <a:t>imeliness</a:t>
            </a:r>
          </a:p>
          <a:p>
            <a:pPr marL="0" lvl="0" indent="0">
              <a:buNone/>
            </a:pPr>
            <a:r>
              <a:rPr lang="en-US" sz="1400" dirty="0"/>
              <a:t>When was this published?</a:t>
            </a:r>
          </a:p>
          <a:p>
            <a:pPr marL="0" lvl="0" indent="0">
              <a:buNone/>
            </a:pPr>
            <a:endParaRPr lang="en-US" sz="1400" dirty="0"/>
          </a:p>
          <a:p>
            <a:pPr marL="0" lvl="0" indent="0">
              <a:buNone/>
            </a:pPr>
            <a:r>
              <a:rPr lang="en-US" sz="1400" dirty="0"/>
              <a:t>Is the time it was published appropriate for your needs?</a:t>
            </a:r>
          </a:p>
          <a:p>
            <a:pPr marL="0" lvl="0" indent="0" algn="l" rtl="0">
              <a:spcBef>
                <a:spcPts val="600"/>
              </a:spcBef>
              <a:spcAft>
                <a:spcPts val="0"/>
              </a:spcAft>
              <a:buNone/>
            </a:pP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B2EB35-1EE6-4158-9DA4-D1661D6634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8" name="Picture 7" descr="&quot;Fuzzy&quot;, Homogenous Configurations in Apertito Journal of Nanoscience Technology Volume 1, Number 1, 2-14. Author Margaret Simpson, Kim Jong Fun and Edna Krabappel of Belford University">
            <a:extLst>
              <a:ext uri="{FF2B5EF4-FFF2-40B4-BE49-F238E27FC236}">
                <a16:creationId xmlns:a16="http://schemas.microsoft.com/office/drawing/2014/main" id="{58E0C8F4-9A1B-42EA-A33F-147DBB6763D5}"/>
              </a:ext>
            </a:extLst>
          </p:cNvPr>
          <p:cNvPicPr>
            <a:picLocks noChangeAspect="1"/>
          </p:cNvPicPr>
          <p:nvPr/>
        </p:nvPicPr>
        <p:blipFill>
          <a:blip r:embed="rId2"/>
          <a:stretch>
            <a:fillRect/>
          </a:stretch>
        </p:blipFill>
        <p:spPr>
          <a:xfrm>
            <a:off x="143072" y="5416"/>
            <a:ext cx="8848528" cy="5138083"/>
          </a:xfrm>
          <a:prstGeom prst="rect">
            <a:avLst/>
          </a:prstGeom>
        </p:spPr>
      </p:pic>
    </p:spTree>
    <p:extLst>
      <p:ext uri="{BB962C8B-B14F-4D97-AF65-F5344CB8AC3E}">
        <p14:creationId xmlns:p14="http://schemas.microsoft.com/office/powerpoint/2010/main" val="229918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1415675"/>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A</a:t>
            </a:r>
            <a:r>
              <a:rPr lang="en-US" sz="3600" b="1" dirty="0"/>
              <a:t>uthority</a:t>
            </a:r>
          </a:p>
          <a:p>
            <a:pPr indent="-457200">
              <a:lnSpc>
                <a:spcPct val="100000"/>
              </a:lnSpc>
              <a:spcBef>
                <a:spcPts val="0"/>
              </a:spcBef>
            </a:pPr>
            <a:r>
              <a:rPr lang="en-US" sz="2800" dirty="0"/>
              <a:t>Fictional authors</a:t>
            </a:r>
          </a:p>
          <a:p>
            <a:pPr indent="-457200">
              <a:lnSpc>
                <a:spcPct val="100000"/>
              </a:lnSpc>
              <a:spcBef>
                <a:spcPts val="0"/>
              </a:spcBef>
            </a:pPr>
            <a:endParaRPr lang="en-US" sz="2800" dirty="0"/>
          </a:p>
          <a:p>
            <a:pPr indent="-457200">
              <a:lnSpc>
                <a:spcPct val="100000"/>
              </a:lnSpc>
              <a:spcBef>
                <a:spcPts val="0"/>
              </a:spcBef>
            </a:pPr>
            <a:r>
              <a:rPr lang="en-US" sz="2800" dirty="0"/>
              <a:t>Belford University was shut down for being a fake school in 2012.</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56829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Analyzing</a:t>
            </a:r>
            <a:br>
              <a:rPr lang="en-US" sz="6000" dirty="0"/>
            </a:br>
            <a:r>
              <a:rPr lang="en-US" sz="6000" dirty="0"/>
              <a:t>practice</a:t>
            </a:r>
            <a:endParaRPr sz="6000" dirty="0"/>
          </a:p>
        </p:txBody>
      </p:sp>
      <p:sp>
        <p:nvSpPr>
          <p:cNvPr id="93" name="Google Shape;93;p18"/>
          <p:cNvSpPr txBox="1">
            <a:spLocks noGrp="1"/>
          </p:cNvSpPr>
          <p:nvPr>
            <p:ph type="subTitle" idx="4294967295"/>
          </p:nvPr>
        </p:nvSpPr>
        <p:spPr>
          <a:xfrm>
            <a:off x="4626525" y="2351941"/>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US" dirty="0"/>
          </a:p>
          <a:p>
            <a:pPr marL="0" lvl="0" indent="0" algn="l" rtl="0">
              <a:spcBef>
                <a:spcPts val="600"/>
              </a:spcBef>
              <a:spcAft>
                <a:spcPts val="0"/>
              </a:spcAft>
              <a:buNone/>
            </a:pPr>
            <a:r>
              <a:rPr lang="en-US" dirty="0"/>
              <a:t>Let’s work together to analyze an article you’ve found.</a:t>
            </a:r>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930675" y="1595645"/>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597932" y="993737"/>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2480282" y="1175742"/>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113635" y="1596429"/>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40180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Analyzing Practice </a:t>
            </a:r>
            <a:r>
              <a:rPr lang="en-US" b="0" dirty="0"/>
              <a:t>(~20 minutes)</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marL="533400" indent="-457200">
              <a:buFont typeface="+mj-lt"/>
              <a:buAutoNum type="arabicPeriod"/>
            </a:pPr>
            <a:r>
              <a:rPr lang="en-US" dirty="0"/>
              <a:t>Find an article using the database of your choice </a:t>
            </a:r>
            <a:r>
              <a:rPr lang="en-US" i="1" dirty="0"/>
              <a:t>or</a:t>
            </a:r>
            <a:r>
              <a:rPr lang="en-US" dirty="0"/>
              <a:t> use an article you already have available.</a:t>
            </a:r>
          </a:p>
          <a:p>
            <a:pPr marL="533400" indent="-457200">
              <a:buFont typeface="+mj-lt"/>
              <a:buAutoNum type="arabicPeriod"/>
            </a:pPr>
            <a:r>
              <a:rPr lang="en-US" dirty="0"/>
              <a:t>You will use ASPECT to evaluate this article using the worksheet.</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4771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3. </a:t>
            </a:r>
            <a:r>
              <a:rPr lang="en-US" dirty="0"/>
              <a:t>This is great! How do I use it?</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Why citations matter &amp; how to make them</a:t>
            </a:r>
            <a:endParaRPr dirty="0"/>
          </a:p>
        </p:txBody>
      </p:sp>
    </p:spTree>
    <p:extLst>
      <p:ext uri="{BB962C8B-B14F-4D97-AF65-F5344CB8AC3E}">
        <p14:creationId xmlns:p14="http://schemas.microsoft.com/office/powerpoint/2010/main" val="428815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Citing Sources</a:t>
            </a:r>
            <a:endParaRPr lang="en-US" b="0" dirty="0"/>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a:buFont typeface="Wingdings" panose="05000000000000000000" pitchFamily="2" charset="2"/>
              <a:buChar char="v"/>
            </a:pPr>
            <a:r>
              <a:rPr lang="en-US" dirty="0"/>
              <a:t>Required to avoid plagiarism</a:t>
            </a:r>
          </a:p>
          <a:p>
            <a:pPr>
              <a:buFont typeface="Wingdings" panose="05000000000000000000" pitchFamily="2" charset="2"/>
              <a:buChar char="v"/>
            </a:pPr>
            <a:r>
              <a:rPr lang="en-US" dirty="0"/>
              <a:t>Helps other recreate or understand your research</a:t>
            </a:r>
          </a:p>
          <a:p>
            <a:pPr>
              <a:buFont typeface="Wingdings" panose="05000000000000000000" pitchFamily="2" charset="2"/>
              <a:buChar char="v"/>
            </a:pPr>
            <a:r>
              <a:rPr lang="en-US" dirty="0"/>
              <a:t>Builds on the scholarly conversation</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30320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idx="4294967295"/>
          </p:nvPr>
        </p:nvSpPr>
        <p:spPr>
          <a:xfrm>
            <a:off x="930600" y="789712"/>
            <a:ext cx="3582000" cy="8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t>Hello!</a:t>
            </a:r>
            <a:endParaRPr sz="6000"/>
          </a:p>
        </p:txBody>
      </p:sp>
      <p:sp>
        <p:nvSpPr>
          <p:cNvPr id="66" name="Google Shape;66;p14"/>
          <p:cNvSpPr txBox="1">
            <a:spLocks noGrp="1"/>
          </p:cNvSpPr>
          <p:nvPr>
            <p:ph type="subTitle" idx="4294967295"/>
          </p:nvPr>
        </p:nvSpPr>
        <p:spPr>
          <a:xfrm>
            <a:off x="930600" y="1903103"/>
            <a:ext cx="7341530" cy="2300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latin typeface="Ubuntu"/>
                <a:ea typeface="Ubuntu"/>
                <a:cs typeface="Ubuntu"/>
                <a:sym typeface="Ubuntu"/>
              </a:rPr>
              <a:t>I’m Alyson </a:t>
            </a:r>
            <a:r>
              <a:rPr lang="en-US" b="1" dirty="0">
                <a:latin typeface="Ubuntu"/>
                <a:ea typeface="Ubuntu"/>
                <a:cs typeface="Ubuntu"/>
                <a:sym typeface="Ubuntu"/>
              </a:rPr>
              <a:t>Gamble.</a:t>
            </a:r>
            <a:endParaRPr b="1" dirty="0">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dirty="0"/>
              <a:t>I am </a:t>
            </a:r>
            <a:r>
              <a:rPr lang="en-US" dirty="0"/>
              <a:t>the Research Librarian for the Sciences at Tufts.</a:t>
            </a:r>
          </a:p>
          <a:p>
            <a:pPr marL="0" lvl="0" indent="0" algn="l" rtl="0">
              <a:spcBef>
                <a:spcPts val="600"/>
              </a:spcBef>
              <a:spcAft>
                <a:spcPts val="0"/>
              </a:spcAft>
              <a:buClr>
                <a:schemeClr val="dk1"/>
              </a:buClr>
              <a:buSzPts val="1100"/>
              <a:buFont typeface="Arial"/>
              <a:buNone/>
            </a:pPr>
            <a:r>
              <a:rPr lang="en-US" dirty="0"/>
              <a:t>I’m here to help you find, analyze, and utilize research.</a:t>
            </a:r>
            <a:endParaRPr dirty="0"/>
          </a:p>
          <a:p>
            <a:pPr marL="0" lvl="0" indent="0" algn="l" rtl="0">
              <a:spcBef>
                <a:spcPts val="600"/>
              </a:spcBef>
              <a:spcAft>
                <a:spcPts val="0"/>
              </a:spcAft>
              <a:buClr>
                <a:schemeClr val="dk1"/>
              </a:buClr>
              <a:buSzPts val="1100"/>
              <a:buFont typeface="Arial"/>
              <a:buNone/>
            </a:pPr>
            <a:r>
              <a:rPr lang="en" dirty="0"/>
              <a:t>You can find me at </a:t>
            </a:r>
            <a:r>
              <a:rPr lang="en-US" dirty="0"/>
              <a:t>go.tufts.edu/</a:t>
            </a:r>
            <a:r>
              <a:rPr lang="en-US" dirty="0" err="1"/>
              <a:t>agamble</a:t>
            </a:r>
            <a:endParaRPr lang="en-US" dirty="0"/>
          </a:p>
          <a:p>
            <a:pPr marL="0" lvl="0" indent="0" algn="l" rtl="0">
              <a:spcBef>
                <a:spcPts val="600"/>
              </a:spcBef>
              <a:spcAft>
                <a:spcPts val="0"/>
              </a:spcAft>
              <a:buClr>
                <a:schemeClr val="dk1"/>
              </a:buClr>
              <a:buSzPts val="1100"/>
              <a:buFont typeface="Arial"/>
              <a:buNone/>
            </a:pPr>
            <a:endParaRPr lang="en-US" b="1" dirty="0"/>
          </a:p>
          <a:p>
            <a:pPr marL="0" lvl="0" indent="0" algn="ctr" rtl="0">
              <a:spcBef>
                <a:spcPts val="600"/>
              </a:spcBef>
              <a:spcAft>
                <a:spcPts val="0"/>
              </a:spcAft>
              <a:buClr>
                <a:schemeClr val="dk1"/>
              </a:buClr>
              <a:buSzPts val="1100"/>
              <a:buFont typeface="Arial"/>
              <a:buNone/>
            </a:pPr>
            <a:r>
              <a:rPr lang="en-US" b="1" dirty="0">
                <a:solidFill>
                  <a:schemeClr val="accent2">
                    <a:lumMod val="50000"/>
                  </a:schemeClr>
                </a:solidFill>
              </a:rPr>
              <a:t>This is the first video in a 3-part series on Community Health Information.</a:t>
            </a:r>
            <a:endParaRPr b="1" dirty="0">
              <a:solidFill>
                <a:schemeClr val="accent2">
                  <a:lumMod val="50000"/>
                </a:schemeClr>
              </a:solidFill>
            </a:endParaRPr>
          </a:p>
        </p:txBody>
      </p:sp>
      <p:sp>
        <p:nvSpPr>
          <p:cNvPr id="68" name="Google Shape;68;p14"/>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DA9C-2FDB-46EA-86BE-479A72F9886E}"/>
              </a:ext>
            </a:extLst>
          </p:cNvPr>
          <p:cNvSpPr>
            <a:spLocks noGrp="1"/>
          </p:cNvSpPr>
          <p:nvPr>
            <p:ph type="title"/>
          </p:nvPr>
        </p:nvSpPr>
        <p:spPr/>
        <p:txBody>
          <a:bodyPr/>
          <a:lstStyle/>
          <a:p>
            <a:r>
              <a:rPr lang="en-US" dirty="0"/>
              <a:t>Citation style</a:t>
            </a:r>
          </a:p>
        </p:txBody>
      </p:sp>
      <p:sp>
        <p:nvSpPr>
          <p:cNvPr id="3" name="Text Placeholder 2">
            <a:extLst>
              <a:ext uri="{FF2B5EF4-FFF2-40B4-BE49-F238E27FC236}">
                <a16:creationId xmlns:a16="http://schemas.microsoft.com/office/drawing/2014/main" id="{F49C1530-1531-4789-9B01-54125FA125EA}"/>
              </a:ext>
            </a:extLst>
          </p:cNvPr>
          <p:cNvSpPr>
            <a:spLocks noGrp="1"/>
          </p:cNvSpPr>
          <p:nvPr>
            <p:ph type="body" idx="1"/>
          </p:nvPr>
        </p:nvSpPr>
        <p:spPr>
          <a:xfrm>
            <a:off x="855300" y="1232300"/>
            <a:ext cx="6110100" cy="2835900"/>
          </a:xfrm>
        </p:spPr>
        <p:txBody>
          <a:bodyPr/>
          <a:lstStyle/>
          <a:p>
            <a:pPr marL="342900" lvl="0" indent="-342900">
              <a:buFont typeface="Wingdings" panose="05000000000000000000" pitchFamily="2" charset="2"/>
              <a:buChar char="v"/>
            </a:pPr>
            <a:r>
              <a:rPr lang="en-US" dirty="0"/>
              <a:t>Citation style determines </a:t>
            </a:r>
            <a:r>
              <a:rPr lang="en-US" i="1" dirty="0"/>
              <a:t>how </a:t>
            </a:r>
            <a:r>
              <a:rPr lang="en-US" dirty="0"/>
              <a:t>you will cite material.</a:t>
            </a:r>
          </a:p>
          <a:p>
            <a:pPr marL="316484" lvl="0" indent="-342900">
              <a:buFont typeface="Wingdings" panose="05000000000000000000" pitchFamily="2" charset="2"/>
              <a:buChar char="v"/>
            </a:pPr>
            <a:r>
              <a:rPr lang="en-US" dirty="0"/>
              <a:t>Most style guides require:</a:t>
            </a:r>
          </a:p>
          <a:p>
            <a:pPr marL="773684" lvl="1" indent="-342900">
              <a:buFont typeface="Wingdings" panose="05000000000000000000" pitchFamily="2" charset="2"/>
              <a:buChar char="v"/>
            </a:pPr>
            <a:r>
              <a:rPr lang="en-US" sz="2000" dirty="0"/>
              <a:t>Author/s first and surname/s</a:t>
            </a:r>
          </a:p>
          <a:p>
            <a:pPr marL="773684" lvl="1" indent="-342900">
              <a:buFont typeface="Wingdings" panose="05000000000000000000" pitchFamily="2" charset="2"/>
              <a:buChar char="v"/>
            </a:pPr>
            <a:r>
              <a:rPr lang="en-US" sz="2000" dirty="0"/>
              <a:t>Title of the material</a:t>
            </a:r>
          </a:p>
          <a:p>
            <a:pPr marL="773684" lvl="1" indent="-342900">
              <a:buFont typeface="Wingdings" panose="05000000000000000000" pitchFamily="2" charset="2"/>
              <a:buChar char="v"/>
            </a:pPr>
            <a:r>
              <a:rPr lang="en-US" sz="2000" dirty="0"/>
              <a:t>Year it was published</a:t>
            </a:r>
          </a:p>
          <a:p>
            <a:pPr marL="773684" lvl="1" indent="-342900">
              <a:buFont typeface="Wingdings" panose="05000000000000000000" pitchFamily="2" charset="2"/>
              <a:buChar char="v"/>
            </a:pPr>
            <a:r>
              <a:rPr lang="en-US" sz="2000" dirty="0"/>
              <a:t>Where it is located</a:t>
            </a:r>
          </a:p>
          <a:p>
            <a:pPr marL="773684" lvl="1" indent="-342900">
              <a:buFont typeface="Wingdings" panose="05000000000000000000" pitchFamily="2" charset="2"/>
              <a:buChar char="v"/>
            </a:pPr>
            <a:r>
              <a:rPr lang="en-US" sz="2000" dirty="0"/>
              <a:t>Page numbers</a:t>
            </a:r>
          </a:p>
          <a:p>
            <a:pPr marL="773684" lvl="1" indent="-342900">
              <a:buFont typeface="Wingdings" panose="05000000000000000000" pitchFamily="2" charset="2"/>
              <a:buChar char="v"/>
            </a:pPr>
            <a:r>
              <a:rPr lang="en-US" sz="2000" dirty="0"/>
              <a:t>Access point (e.g., URL, DOI)</a:t>
            </a:r>
          </a:p>
          <a:p>
            <a:endParaRPr lang="en-US" dirty="0"/>
          </a:p>
        </p:txBody>
      </p:sp>
      <p:sp>
        <p:nvSpPr>
          <p:cNvPr id="4" name="Slide Number Placeholder 3">
            <a:extLst>
              <a:ext uri="{FF2B5EF4-FFF2-40B4-BE49-F238E27FC236}">
                <a16:creationId xmlns:a16="http://schemas.microsoft.com/office/drawing/2014/main" id="{544C7C9E-3F1B-4FA3-A60D-DB86B081AF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15523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F390-502A-4817-92CF-EA08BA5694E1}"/>
              </a:ext>
            </a:extLst>
          </p:cNvPr>
          <p:cNvSpPr>
            <a:spLocks noGrp="1"/>
          </p:cNvSpPr>
          <p:nvPr>
            <p:ph type="title"/>
          </p:nvPr>
        </p:nvSpPr>
        <p:spPr/>
        <p:txBody>
          <a:bodyPr/>
          <a:lstStyle/>
          <a:p>
            <a:r>
              <a:rPr lang="en-US" dirty="0"/>
              <a:t>Pro-Tips</a:t>
            </a:r>
          </a:p>
        </p:txBody>
      </p:sp>
      <p:sp>
        <p:nvSpPr>
          <p:cNvPr id="3" name="Text Placeholder 2">
            <a:extLst>
              <a:ext uri="{FF2B5EF4-FFF2-40B4-BE49-F238E27FC236}">
                <a16:creationId xmlns:a16="http://schemas.microsoft.com/office/drawing/2014/main" id="{B825664F-4CC5-4DCC-BEFB-9CC55917C36C}"/>
              </a:ext>
            </a:extLst>
          </p:cNvPr>
          <p:cNvSpPr>
            <a:spLocks noGrp="1"/>
          </p:cNvSpPr>
          <p:nvPr>
            <p:ph type="body" idx="1"/>
          </p:nvPr>
        </p:nvSpPr>
        <p:spPr/>
        <p:txBody>
          <a:bodyPr/>
          <a:lstStyle/>
          <a:p>
            <a:pPr>
              <a:buFont typeface="Wingdings" panose="05000000000000000000" pitchFamily="2" charset="2"/>
              <a:buChar char="v"/>
            </a:pPr>
            <a:r>
              <a:rPr lang="en-US" dirty="0"/>
              <a:t>Keep track of citations using a manager:</a:t>
            </a:r>
          </a:p>
          <a:p>
            <a:pPr lvl="1">
              <a:buFont typeface="Wingdings" panose="05000000000000000000" pitchFamily="2" charset="2"/>
              <a:buChar char="v"/>
            </a:pPr>
            <a:r>
              <a:rPr lang="en-US" dirty="0"/>
              <a:t>EndNote (proprietary, access while at Tufts)</a:t>
            </a:r>
          </a:p>
          <a:p>
            <a:pPr lvl="1">
              <a:buFont typeface="Wingdings" panose="05000000000000000000" pitchFamily="2" charset="2"/>
              <a:buChar char="v"/>
            </a:pPr>
            <a:r>
              <a:rPr lang="en-US" dirty="0"/>
              <a:t>Zotero (open source, stays with you)</a:t>
            </a:r>
          </a:p>
          <a:p>
            <a:pPr>
              <a:buFont typeface="Wingdings" panose="05000000000000000000" pitchFamily="2" charset="2"/>
              <a:buChar char="v"/>
            </a:pPr>
            <a:r>
              <a:rPr lang="en-US" dirty="0"/>
              <a:t>Use any web clippers your reference manager provides </a:t>
            </a:r>
          </a:p>
          <a:p>
            <a:endParaRPr lang="en-US" dirty="0"/>
          </a:p>
        </p:txBody>
      </p:sp>
      <p:sp>
        <p:nvSpPr>
          <p:cNvPr id="4" name="Slide Number Placeholder 3">
            <a:extLst>
              <a:ext uri="{FF2B5EF4-FFF2-40B4-BE49-F238E27FC236}">
                <a16:creationId xmlns:a16="http://schemas.microsoft.com/office/drawing/2014/main" id="{2041A7ED-C0A4-4833-BC7F-68837A309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2427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Citation practice</a:t>
            </a:r>
            <a:endParaRPr sz="6000" dirty="0"/>
          </a:p>
        </p:txBody>
      </p:sp>
      <p:sp>
        <p:nvSpPr>
          <p:cNvPr id="93" name="Google Shape;93;p18"/>
          <p:cNvSpPr txBox="1">
            <a:spLocks noGrp="1"/>
          </p:cNvSpPr>
          <p:nvPr>
            <p:ph type="subTitle" idx="4294967295"/>
          </p:nvPr>
        </p:nvSpPr>
        <p:spPr>
          <a:xfrm>
            <a:off x="4626525" y="2351941"/>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US" dirty="0"/>
          </a:p>
          <a:p>
            <a:pPr marL="0" lvl="0" indent="0" algn="l" rtl="0">
              <a:spcBef>
                <a:spcPts val="600"/>
              </a:spcBef>
              <a:spcAft>
                <a:spcPts val="0"/>
              </a:spcAft>
              <a:buNone/>
            </a:pPr>
            <a:r>
              <a:rPr lang="en-US" dirty="0"/>
              <a:t>Let’s work together to create a citation.</a:t>
            </a:r>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930675" y="1595645"/>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597932" y="993737"/>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2480282" y="1175742"/>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113635" y="1596429"/>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32721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Citation Practice </a:t>
            </a:r>
            <a:r>
              <a:rPr lang="en-US" b="0" dirty="0"/>
              <a:t>(~5 minutes)</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marL="76200" indent="0">
              <a:buNone/>
            </a:pPr>
            <a:r>
              <a:rPr lang="en-US" dirty="0"/>
              <a:t>Cite the article you evaluated using the style guide/s required/suggested by your professor.</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62444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ctrTitle" idx="4294967295"/>
          </p:nvPr>
        </p:nvSpPr>
        <p:spPr>
          <a:xfrm>
            <a:off x="930600" y="789712"/>
            <a:ext cx="4520358" cy="8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t>Thank you!</a:t>
            </a:r>
            <a:endParaRPr sz="6000" dirty="0"/>
          </a:p>
        </p:txBody>
      </p:sp>
      <p:sp>
        <p:nvSpPr>
          <p:cNvPr id="284" name="Google Shape;284;p34"/>
          <p:cNvSpPr txBox="1">
            <a:spLocks noGrp="1"/>
          </p:cNvSpPr>
          <p:nvPr>
            <p:ph type="subTitle" idx="4294967295"/>
          </p:nvPr>
        </p:nvSpPr>
        <p:spPr>
          <a:xfrm>
            <a:off x="930600" y="1903103"/>
            <a:ext cx="3582000" cy="2300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latin typeface="Ubuntu"/>
                <a:ea typeface="Ubuntu"/>
                <a:cs typeface="Ubuntu"/>
                <a:sym typeface="Ubuntu"/>
              </a:rPr>
              <a:t>Any questions?</a:t>
            </a:r>
            <a:endParaRPr b="1" dirty="0">
              <a:latin typeface="Ubuntu"/>
              <a:ea typeface="Ubuntu"/>
              <a:cs typeface="Ubuntu"/>
              <a:sym typeface="Ubuntu"/>
            </a:endParaRPr>
          </a:p>
          <a:p>
            <a:pPr marL="0" lvl="0" indent="0" algn="l" rtl="0">
              <a:spcBef>
                <a:spcPts val="600"/>
              </a:spcBef>
              <a:spcAft>
                <a:spcPts val="0"/>
              </a:spcAft>
              <a:buNone/>
            </a:pPr>
            <a:r>
              <a:rPr lang="en" dirty="0"/>
              <a:t>You can find me at </a:t>
            </a:r>
            <a:r>
              <a:rPr lang="en-US" dirty="0"/>
              <a:t>go.tufts.edu/</a:t>
            </a:r>
            <a:r>
              <a:rPr lang="en-US" dirty="0" err="1"/>
              <a:t>agamble</a:t>
            </a:r>
            <a:endParaRPr dirty="0"/>
          </a:p>
        </p:txBody>
      </p:sp>
      <p:sp>
        <p:nvSpPr>
          <p:cNvPr id="285" name="Google Shape;285;p34"/>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
        <p:nvSpPr>
          <p:cNvPr id="6" name="Google Shape;504;p37">
            <a:extLst>
              <a:ext uri="{FF2B5EF4-FFF2-40B4-BE49-F238E27FC236}">
                <a16:creationId xmlns:a16="http://schemas.microsoft.com/office/drawing/2014/main" id="{3878CEB7-523F-4E63-A135-C5721E8F6538}"/>
              </a:ext>
            </a:extLst>
          </p:cNvPr>
          <p:cNvSpPr/>
          <p:nvPr/>
        </p:nvSpPr>
        <p:spPr>
          <a:xfrm>
            <a:off x="5450958" y="1684902"/>
            <a:ext cx="2229036" cy="2065112"/>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Design </a:t>
            </a:r>
            <a:r>
              <a:rPr lang="en" dirty="0"/>
              <a:t>Credits</a:t>
            </a:r>
            <a:endParaRPr dirty="0"/>
          </a:p>
        </p:txBody>
      </p:sp>
      <p:sp>
        <p:nvSpPr>
          <p:cNvPr id="292" name="Google Shape;292;p35"/>
          <p:cNvSpPr txBox="1">
            <a:spLocks noGrp="1"/>
          </p:cNvSpPr>
          <p:nvPr>
            <p:ph type="body" idx="1"/>
          </p:nvPr>
        </p:nvSpPr>
        <p:spPr>
          <a:xfrm>
            <a:off x="930600" y="1415684"/>
            <a:ext cx="7282800" cy="2788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dirty="0"/>
              <a:t>Special thanks to all the people who made and released these awesome resources for free:</a:t>
            </a:r>
            <a:endParaRPr sz="2400" dirty="0"/>
          </a:p>
          <a:p>
            <a:pPr marL="457200" lvl="0" indent="-381000" algn="l" rtl="0">
              <a:lnSpc>
                <a:spcPct val="115000"/>
              </a:lnSpc>
              <a:spcBef>
                <a:spcPts val="600"/>
              </a:spcBef>
              <a:spcAft>
                <a:spcPts val="0"/>
              </a:spcAft>
              <a:buSzPts val="2400"/>
              <a:buChar char="▪"/>
            </a:pPr>
            <a:r>
              <a:rPr lang="en" sz="2400" dirty="0"/>
              <a:t>Presentation template by </a:t>
            </a:r>
            <a:r>
              <a:rPr lang="en" sz="2400" u="sng" dirty="0">
                <a:solidFill>
                  <a:schemeClr val="hlink"/>
                </a:solidFill>
                <a:hlinkClick r:id="rId3"/>
              </a:rPr>
              <a:t>SlidesCarnival</a:t>
            </a:r>
            <a:endParaRPr sz="2400" dirty="0"/>
          </a:p>
          <a:p>
            <a:pPr marL="457200" lvl="0" indent="-381000" algn="l" rtl="0">
              <a:lnSpc>
                <a:spcPct val="115000"/>
              </a:lnSpc>
              <a:spcBef>
                <a:spcPts val="0"/>
              </a:spcBef>
              <a:spcAft>
                <a:spcPts val="0"/>
              </a:spcAft>
              <a:buSzPts val="2400"/>
              <a:buChar char="▪"/>
            </a:pPr>
            <a:r>
              <a:rPr lang="en" sz="2400" dirty="0"/>
              <a:t>Photographs by </a:t>
            </a:r>
            <a:r>
              <a:rPr lang="en" sz="2400" u="sng" dirty="0">
                <a:solidFill>
                  <a:schemeClr val="hlink"/>
                </a:solidFill>
                <a:hlinkClick r:id="rId4"/>
              </a:rPr>
              <a:t>Unsplash</a:t>
            </a:r>
            <a:r>
              <a:rPr lang="en" dirty="0"/>
              <a:t> and </a:t>
            </a:r>
            <a:r>
              <a:rPr lang="en" u="sng" dirty="0">
                <a:solidFill>
                  <a:schemeClr val="hlink"/>
                </a:solidFill>
                <a:hlinkClick r:id="rId5"/>
              </a:rPr>
              <a:t>The Gender Spectrum Collection</a:t>
            </a:r>
            <a:endParaRPr lang="en" u="sng" dirty="0">
              <a:solidFill>
                <a:schemeClr val="hlink"/>
              </a:solidFill>
            </a:endParaRPr>
          </a:p>
          <a:p>
            <a:pPr>
              <a:spcBef>
                <a:spcPts val="0"/>
              </a:spcBef>
            </a:pPr>
            <a:r>
              <a:rPr lang="en" dirty="0">
                <a:solidFill>
                  <a:schemeClr val="hlink"/>
                </a:solidFill>
              </a:rPr>
              <a:t>Fonts from </a:t>
            </a:r>
            <a:r>
              <a:rPr lang="en-US" u="sng" dirty="0">
                <a:solidFill>
                  <a:schemeClr val="hlink"/>
                </a:solidFill>
                <a:hlinkClick r:id="rId6"/>
              </a:rPr>
              <a:t>https://design.ubuntu.com/font/</a:t>
            </a:r>
            <a:endParaRPr lang="en-US" dirty="0"/>
          </a:p>
        </p:txBody>
      </p:sp>
      <p:sp>
        <p:nvSpPr>
          <p:cNvPr id="293" name="Google Shape;293;p35"/>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2F95-36BE-4487-9ADC-4B947B6BE232}"/>
              </a:ext>
            </a:extLst>
          </p:cNvPr>
          <p:cNvSpPr>
            <a:spLocks noGrp="1"/>
          </p:cNvSpPr>
          <p:nvPr>
            <p:ph type="title"/>
          </p:nvPr>
        </p:nvSpPr>
        <p:spPr/>
        <p:txBody>
          <a:bodyPr/>
          <a:lstStyle/>
          <a:p>
            <a:r>
              <a:rPr lang="en-US" dirty="0"/>
              <a:t>Resource Credits</a:t>
            </a:r>
          </a:p>
        </p:txBody>
      </p:sp>
      <p:sp>
        <p:nvSpPr>
          <p:cNvPr id="3" name="Text Placeholder 2">
            <a:extLst>
              <a:ext uri="{FF2B5EF4-FFF2-40B4-BE49-F238E27FC236}">
                <a16:creationId xmlns:a16="http://schemas.microsoft.com/office/drawing/2014/main" id="{187EBA10-94A5-4353-9245-4D9462A3EBE7}"/>
              </a:ext>
            </a:extLst>
          </p:cNvPr>
          <p:cNvSpPr>
            <a:spLocks noGrp="1"/>
          </p:cNvSpPr>
          <p:nvPr>
            <p:ph type="body" idx="1"/>
          </p:nvPr>
        </p:nvSpPr>
        <p:spPr/>
        <p:txBody>
          <a:bodyPr/>
          <a:lstStyle/>
          <a:p>
            <a:pPr>
              <a:buFont typeface="Wingdings" panose="05000000000000000000" pitchFamily="2" charset="2"/>
              <a:buChar char="v"/>
            </a:pPr>
            <a:r>
              <a:rPr lang="en-US" dirty="0"/>
              <a:t>ASPECT is from Clark College Libraries.</a:t>
            </a:r>
          </a:p>
          <a:p>
            <a:pPr>
              <a:buFont typeface="Wingdings" panose="05000000000000000000" pitchFamily="2" charset="2"/>
              <a:buChar char="v"/>
            </a:pPr>
            <a:r>
              <a:rPr lang="en-US" dirty="0"/>
              <a:t>“Fuzzy” Homogenous Configurations was reported in Vox and widely shared on academic Twitter.</a:t>
            </a:r>
          </a:p>
          <a:p>
            <a:pPr>
              <a:buFont typeface="Wingdings" panose="05000000000000000000" pitchFamily="2" charset="2"/>
              <a:buChar char="v"/>
            </a:pPr>
            <a:r>
              <a:rPr lang="en-US" dirty="0"/>
              <a:t>Belford University is summarized on Wikipedia.</a:t>
            </a:r>
          </a:p>
          <a:p>
            <a:pPr>
              <a:buFont typeface="Wingdings" panose="05000000000000000000" pitchFamily="2" charset="2"/>
              <a:buChar char="v"/>
            </a:pPr>
            <a:r>
              <a:rPr lang="en-US" dirty="0"/>
              <a:t>Cat librarian meme is from Cliffside Park Public Library, Cliffside Park, New Jersey</a:t>
            </a:r>
          </a:p>
        </p:txBody>
      </p:sp>
      <p:sp>
        <p:nvSpPr>
          <p:cNvPr id="4" name="Slide Number Placeholder 3">
            <a:extLst>
              <a:ext uri="{FF2B5EF4-FFF2-40B4-BE49-F238E27FC236}">
                <a16:creationId xmlns:a16="http://schemas.microsoft.com/office/drawing/2014/main" id="{35F81D9F-2321-4DBE-A9A3-7D1A30240E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91844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1. </a:t>
            </a:r>
            <a:r>
              <a:rPr lang="en-US" dirty="0"/>
              <a:t>What is the Tisch Library?</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r>
              <a:rPr lang="en-US" dirty="0"/>
              <a:t>More than “just books” …though we have those, too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Resources available at Tisch Library</a:t>
            </a:r>
            <a:endParaRPr dirty="0"/>
          </a:p>
        </p:txBody>
      </p:sp>
      <p:sp>
        <p:nvSpPr>
          <p:cNvPr id="86" name="Google Shape;86;p17"/>
          <p:cNvSpPr txBox="1">
            <a:spLocks noGrp="1"/>
          </p:cNvSpPr>
          <p:nvPr>
            <p:ph type="body" idx="1"/>
          </p:nvPr>
        </p:nvSpPr>
        <p:spPr>
          <a:xfrm>
            <a:off x="930600" y="1415684"/>
            <a:ext cx="7282800" cy="27882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dirty="0"/>
              <a:t>Academic databases</a:t>
            </a:r>
          </a:p>
          <a:p>
            <a:pPr marL="457200" lvl="0" indent="-381000" algn="l" rtl="0">
              <a:spcBef>
                <a:spcPts val="600"/>
              </a:spcBef>
              <a:spcAft>
                <a:spcPts val="0"/>
              </a:spcAft>
              <a:buSzPts val="2400"/>
              <a:buChar char="▪"/>
            </a:pPr>
            <a:r>
              <a:rPr lang="en-US" dirty="0"/>
              <a:t>Subject matter guides</a:t>
            </a:r>
            <a:endParaRPr lang="en" dirty="0"/>
          </a:p>
          <a:p>
            <a:pPr marL="457200" lvl="0" indent="-381000" algn="l" rtl="0">
              <a:spcBef>
                <a:spcPts val="0"/>
              </a:spcBef>
              <a:spcAft>
                <a:spcPts val="0"/>
              </a:spcAft>
              <a:buSzPts val="2400"/>
              <a:buChar char="▪"/>
            </a:pPr>
            <a:r>
              <a:rPr lang="en-US" dirty="0"/>
              <a:t>Research assistance from librarians</a:t>
            </a:r>
            <a:endParaRPr dirty="0"/>
          </a:p>
          <a:p>
            <a:pPr marL="0" lvl="0" indent="0">
              <a:buNone/>
            </a:pPr>
            <a:r>
              <a:rPr lang="en-US" dirty="0"/>
              <a:t>These are </a:t>
            </a:r>
            <a:r>
              <a:rPr lang="en-US" b="1" dirty="0"/>
              <a:t>not</a:t>
            </a:r>
            <a:r>
              <a:rPr lang="en-US" dirty="0"/>
              <a:t> all of the materials and services that are available to you, just the ones we have time to touch on today. Check the Tisch Library website (tischlibrary.tufts.edu) or ask me about more. </a:t>
            </a:r>
            <a:endParaRPr dirty="0"/>
          </a:p>
        </p:txBody>
      </p:sp>
      <p:sp>
        <p:nvSpPr>
          <p:cNvPr id="87" name="Google Shape;87;p17"/>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7BD-F5B7-4652-864A-F4568356B292}"/>
              </a:ext>
            </a:extLst>
          </p:cNvPr>
          <p:cNvSpPr>
            <a:spLocks noGrp="1"/>
          </p:cNvSpPr>
          <p:nvPr>
            <p:ph type="title"/>
          </p:nvPr>
        </p:nvSpPr>
        <p:spPr/>
        <p:txBody>
          <a:bodyPr/>
          <a:lstStyle/>
          <a:p>
            <a:r>
              <a:rPr lang="en-US" dirty="0"/>
              <a:t>What are academic databases?	</a:t>
            </a:r>
          </a:p>
        </p:txBody>
      </p:sp>
      <p:sp>
        <p:nvSpPr>
          <p:cNvPr id="3" name="Text Placeholder 2">
            <a:extLst>
              <a:ext uri="{FF2B5EF4-FFF2-40B4-BE49-F238E27FC236}">
                <a16:creationId xmlns:a16="http://schemas.microsoft.com/office/drawing/2014/main" id="{E08218A7-18AE-43C4-ADE5-53A21C344A67}"/>
              </a:ext>
            </a:extLst>
          </p:cNvPr>
          <p:cNvSpPr>
            <a:spLocks noGrp="1"/>
          </p:cNvSpPr>
          <p:nvPr>
            <p:ph type="body" idx="1"/>
          </p:nvPr>
        </p:nvSpPr>
        <p:spPr/>
        <p:txBody>
          <a:bodyPr/>
          <a:lstStyle/>
          <a:p>
            <a:pPr>
              <a:buFont typeface="Wingdings" panose="05000000000000000000" pitchFamily="2" charset="2"/>
              <a:buChar char="v"/>
            </a:pPr>
            <a:r>
              <a:rPr lang="en-US" dirty="0"/>
              <a:t>Places where you can find and access articles</a:t>
            </a:r>
          </a:p>
          <a:p>
            <a:pPr>
              <a:buFont typeface="Wingdings" panose="05000000000000000000" pitchFamily="2" charset="2"/>
              <a:buChar char="v"/>
            </a:pPr>
            <a:r>
              <a:rPr lang="en-US" dirty="0"/>
              <a:t>Not always full-text</a:t>
            </a:r>
          </a:p>
          <a:p>
            <a:pPr lvl="1">
              <a:buFont typeface="Wingdings" panose="05000000000000000000" pitchFamily="2" charset="2"/>
              <a:buChar char="v"/>
            </a:pPr>
            <a:r>
              <a:rPr lang="en-US" dirty="0"/>
              <a:t>Sometimes these are bibliographic databases of citations that may or may not have the entire article</a:t>
            </a:r>
          </a:p>
          <a:p>
            <a:pPr>
              <a:buFont typeface="Wingdings" panose="05000000000000000000" pitchFamily="2" charset="2"/>
              <a:buChar char="v"/>
            </a:pPr>
            <a:r>
              <a:rPr lang="en-US" dirty="0"/>
              <a:t>Different databases also have different coverage</a:t>
            </a:r>
          </a:p>
          <a:p>
            <a:endParaRPr lang="en-US" dirty="0"/>
          </a:p>
        </p:txBody>
      </p:sp>
      <p:sp>
        <p:nvSpPr>
          <p:cNvPr id="4" name="Slide Number Placeholder 3">
            <a:extLst>
              <a:ext uri="{FF2B5EF4-FFF2-40B4-BE49-F238E27FC236}">
                <a16:creationId xmlns:a16="http://schemas.microsoft.com/office/drawing/2014/main" id="{BB820D8E-266A-452A-8400-051A0A18B1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54604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930600" y="939700"/>
            <a:ext cx="7282800" cy="32640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dirty="0">
                <a:solidFill>
                  <a:schemeClr val="accent2">
                    <a:lumMod val="50000"/>
                  </a:schemeClr>
                </a:solidFill>
              </a:rPr>
              <a:t>If you can’t find a copy in the Tisch catalog, reach out. </a:t>
            </a:r>
          </a:p>
          <a:p>
            <a:pPr marL="0" lvl="0" indent="0" rtl="0">
              <a:spcBef>
                <a:spcPts val="600"/>
              </a:spcBef>
              <a:spcAft>
                <a:spcPts val="0"/>
              </a:spcAft>
              <a:buNone/>
            </a:pPr>
            <a:r>
              <a:rPr lang="en-US" dirty="0">
                <a:solidFill>
                  <a:schemeClr val="accent2">
                    <a:lumMod val="50000"/>
                  </a:schemeClr>
                </a:solidFill>
              </a:rPr>
              <a:t>You can also place an Inter-Library Loan (ILL) and the library will try to borrow it from another library. </a:t>
            </a:r>
            <a:endParaRPr dirty="0">
              <a:solidFill>
                <a:schemeClr val="accent2">
                  <a:lumMod val="50000"/>
                </a:schemeClr>
              </a:solidFill>
            </a:endParaRPr>
          </a:p>
        </p:txBody>
      </p:sp>
      <p:sp>
        <p:nvSpPr>
          <p:cNvPr id="80" name="Google Shape;80;p16"/>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Finding a database</a:t>
            </a:r>
            <a:endParaRPr sz="6000" dirty="0"/>
          </a:p>
        </p:txBody>
      </p:sp>
      <p:sp>
        <p:nvSpPr>
          <p:cNvPr id="93" name="Google Shape;93;p18"/>
          <p:cNvSpPr txBox="1">
            <a:spLocks noGrp="1"/>
          </p:cNvSpPr>
          <p:nvPr>
            <p:ph type="subTitle" idx="4294967295"/>
          </p:nvPr>
        </p:nvSpPr>
        <p:spPr>
          <a:xfrm>
            <a:off x="4626525" y="2538774"/>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t>Let’s work together to find the database PubMed on the Tisch Library site:</a:t>
            </a:r>
          </a:p>
          <a:p>
            <a:pPr marL="0" lvl="0" indent="0">
              <a:buNone/>
            </a:pPr>
            <a:r>
              <a:rPr lang="en-US" dirty="0"/>
              <a:t>tischlibrary.tufts.edu</a:t>
            </a:r>
            <a:endParaRPr dirty="0"/>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2056830" y="763145"/>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8"/>
          <p:cNvGrpSpPr/>
          <p:nvPr/>
        </p:nvGrpSpPr>
        <p:grpSpPr>
          <a:xfrm rot="290">
            <a:off x="868449" y="2771014"/>
            <a:ext cx="1049424" cy="1049483"/>
            <a:chOff x="570875" y="4322250"/>
            <a:chExt cx="443300" cy="443325"/>
          </a:xfrm>
        </p:grpSpPr>
        <p:sp>
          <p:nvSpPr>
            <p:cNvPr id="99" name="Google Shape;99;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480742" y="433732"/>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990504" y="1768443"/>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718349" y="1461750"/>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7BD-F5B7-4652-864A-F4568356B292}"/>
              </a:ext>
            </a:extLst>
          </p:cNvPr>
          <p:cNvSpPr>
            <a:spLocks noGrp="1"/>
          </p:cNvSpPr>
          <p:nvPr>
            <p:ph type="title"/>
          </p:nvPr>
        </p:nvSpPr>
        <p:spPr/>
        <p:txBody>
          <a:bodyPr/>
          <a:lstStyle/>
          <a:p>
            <a:r>
              <a:rPr lang="en-US" dirty="0"/>
              <a:t>What are subject matter guides?	</a:t>
            </a:r>
          </a:p>
        </p:txBody>
      </p:sp>
      <p:sp>
        <p:nvSpPr>
          <p:cNvPr id="3" name="Text Placeholder 2">
            <a:extLst>
              <a:ext uri="{FF2B5EF4-FFF2-40B4-BE49-F238E27FC236}">
                <a16:creationId xmlns:a16="http://schemas.microsoft.com/office/drawing/2014/main" id="{E08218A7-18AE-43C4-ADE5-53A21C344A67}"/>
              </a:ext>
            </a:extLst>
          </p:cNvPr>
          <p:cNvSpPr>
            <a:spLocks noGrp="1"/>
          </p:cNvSpPr>
          <p:nvPr>
            <p:ph type="body" idx="1"/>
          </p:nvPr>
        </p:nvSpPr>
        <p:spPr/>
        <p:txBody>
          <a:bodyPr/>
          <a:lstStyle/>
          <a:p>
            <a:r>
              <a:rPr lang="en-US" dirty="0"/>
              <a:t>Librarian-created research guides</a:t>
            </a:r>
          </a:p>
          <a:p>
            <a:pPr lvl="1"/>
            <a:r>
              <a:rPr lang="en-US" dirty="0"/>
              <a:t>AKA LibGuides</a:t>
            </a:r>
          </a:p>
          <a:p>
            <a:r>
              <a:rPr lang="en-US" dirty="0"/>
              <a:t>Links to subject-specific resources</a:t>
            </a:r>
          </a:p>
          <a:p>
            <a:pPr lvl="1"/>
            <a:r>
              <a:rPr lang="en-US" dirty="0"/>
              <a:t>Databases</a:t>
            </a:r>
          </a:p>
          <a:p>
            <a:pPr lvl="1"/>
            <a:r>
              <a:rPr lang="en-US" dirty="0"/>
              <a:t>Books</a:t>
            </a:r>
          </a:p>
          <a:p>
            <a:pPr lvl="1"/>
            <a:r>
              <a:rPr lang="en-US" dirty="0"/>
              <a:t>…and more!</a:t>
            </a:r>
          </a:p>
        </p:txBody>
      </p:sp>
      <p:sp>
        <p:nvSpPr>
          <p:cNvPr id="4" name="Slide Number Placeholder 3">
            <a:extLst>
              <a:ext uri="{FF2B5EF4-FFF2-40B4-BE49-F238E27FC236}">
                <a16:creationId xmlns:a16="http://schemas.microsoft.com/office/drawing/2014/main" id="{BB820D8E-266A-452A-8400-051A0A18B1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7700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idx="4294967295"/>
          </p:nvPr>
        </p:nvSpPr>
        <p:spPr>
          <a:xfrm>
            <a:off x="4626525" y="882425"/>
            <a:ext cx="3586800" cy="1588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6000" dirty="0"/>
              <a:t>Finding a LibGuide</a:t>
            </a:r>
            <a:endParaRPr sz="6000" dirty="0"/>
          </a:p>
        </p:txBody>
      </p:sp>
      <p:sp>
        <p:nvSpPr>
          <p:cNvPr id="93" name="Google Shape;93;p18"/>
          <p:cNvSpPr txBox="1">
            <a:spLocks noGrp="1"/>
          </p:cNvSpPr>
          <p:nvPr>
            <p:ph type="subTitle" idx="4294967295"/>
          </p:nvPr>
        </p:nvSpPr>
        <p:spPr>
          <a:xfrm>
            <a:off x="4626525" y="2351941"/>
            <a:ext cx="3586800" cy="1665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t>Let’s work together to find the LibGuide for our subject on the Tisch Library site:</a:t>
            </a:r>
          </a:p>
          <a:p>
            <a:pPr marL="0" lvl="0" indent="0">
              <a:buNone/>
            </a:pPr>
            <a:r>
              <a:rPr lang="en-US" dirty="0"/>
              <a:t>tischlibrary.tufts.edu</a:t>
            </a:r>
            <a:endParaRPr dirty="0"/>
          </a:p>
        </p:txBody>
      </p:sp>
      <p:sp>
        <p:nvSpPr>
          <p:cNvPr id="94" name="Google Shape;94;p18"/>
          <p:cNvSpPr/>
          <p:nvPr/>
        </p:nvSpPr>
        <p:spPr>
          <a:xfrm>
            <a:off x="2665634" y="2770968"/>
            <a:ext cx="370763" cy="3540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8"/>
          <p:cNvGrpSpPr/>
          <p:nvPr/>
        </p:nvGrpSpPr>
        <p:grpSpPr>
          <a:xfrm>
            <a:off x="660980" y="2240432"/>
            <a:ext cx="1588372" cy="1588796"/>
            <a:chOff x="6654650" y="3665275"/>
            <a:chExt cx="409100" cy="409125"/>
          </a:xfrm>
        </p:grpSpPr>
        <p:sp>
          <p:nvSpPr>
            <p:cNvPr id="96" name="Google Shape;96;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8"/>
          <p:cNvGrpSpPr/>
          <p:nvPr/>
        </p:nvGrpSpPr>
        <p:grpSpPr>
          <a:xfrm rot="290">
            <a:off x="2215350" y="1190904"/>
            <a:ext cx="1049424" cy="1049483"/>
            <a:chOff x="570875" y="4322250"/>
            <a:chExt cx="443300" cy="443325"/>
          </a:xfrm>
        </p:grpSpPr>
        <p:sp>
          <p:nvSpPr>
            <p:cNvPr id="99" name="Google Shape;99;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8"/>
          <p:cNvSpPr/>
          <p:nvPr/>
        </p:nvSpPr>
        <p:spPr>
          <a:xfrm rot="2466663">
            <a:off x="480742" y="433732"/>
            <a:ext cx="515110" cy="49184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rot="-1609291">
            <a:off x="990504" y="1768443"/>
            <a:ext cx="370702" cy="3539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2926243">
            <a:off x="3718349" y="1461750"/>
            <a:ext cx="277628" cy="26508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rot="-1609496">
            <a:off x="1766293" y="751924"/>
            <a:ext cx="250098" cy="2388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734838402"/>
      </p:ext>
    </p:extLst>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804</Words>
  <Application>Microsoft Office PowerPoint</Application>
  <PresentationFormat>On-screen Show (16:9)</PresentationFormat>
  <Paragraphs>146</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Satisfy</vt:lpstr>
      <vt:lpstr>Ubuntu</vt:lpstr>
      <vt:lpstr>Arial</vt:lpstr>
      <vt:lpstr>Raleway Thin</vt:lpstr>
      <vt:lpstr>Wingdings</vt:lpstr>
      <vt:lpstr>SlidesCarnival base template</vt:lpstr>
      <vt:lpstr>Community Health Research  A. Gamble (they/them/theirs) Tisch Library, Tufts University</vt:lpstr>
      <vt:lpstr>Hello!</vt:lpstr>
      <vt:lpstr>1. What is the Tisch Library?</vt:lpstr>
      <vt:lpstr>Resources available at Tisch Library</vt:lpstr>
      <vt:lpstr>What are academic databases? </vt:lpstr>
      <vt:lpstr>PowerPoint Presentation</vt:lpstr>
      <vt:lpstr>Finding a database</vt:lpstr>
      <vt:lpstr>What are subject matter guides? </vt:lpstr>
      <vt:lpstr>Finding a LibGuide</vt:lpstr>
      <vt:lpstr>What is research assistance?</vt:lpstr>
      <vt:lpstr>PowerPoint Presentation</vt:lpstr>
      <vt:lpstr>2. I found something, now what?</vt:lpstr>
      <vt:lpstr>ASPECT: a mnemonic for research </vt:lpstr>
      <vt:lpstr>PowerPoint Presentation</vt:lpstr>
      <vt:lpstr>Evaluating using ASPECT</vt:lpstr>
      <vt:lpstr>Analyzing practice</vt:lpstr>
      <vt:lpstr>Analyzing Practice (~20 minutes)</vt:lpstr>
      <vt:lpstr>3. This is great! How do I use it?</vt:lpstr>
      <vt:lpstr>Citing Sources</vt:lpstr>
      <vt:lpstr>Citation style</vt:lpstr>
      <vt:lpstr>Pro-Tips</vt:lpstr>
      <vt:lpstr>Citation practice</vt:lpstr>
      <vt:lpstr>Citation Practice (~5 minutes)</vt:lpstr>
      <vt:lpstr>Thank you!</vt:lpstr>
      <vt:lpstr>Design Credits</vt:lpstr>
      <vt:lpstr>Resource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Gamble, Alyson</dc:creator>
  <cp:lastModifiedBy>Gamble, Alyson</cp:lastModifiedBy>
  <cp:revision>5</cp:revision>
  <dcterms:modified xsi:type="dcterms:W3CDTF">2020-09-15T18:18:05Z</dcterms:modified>
</cp:coreProperties>
</file>