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31" r:id="rId17"/>
    <p:sldId id="341" r:id="rId18"/>
    <p:sldId id="334" r:id="rId19"/>
    <p:sldId id="342" r:id="rId20"/>
    <p:sldId id="343" r:id="rId21"/>
    <p:sldId id="337" r:id="rId22"/>
    <p:sldId id="338" r:id="rId23"/>
    <p:sldId id="339" r:id="rId24"/>
  </p:sldIdLst>
  <p:sldSz cx="9144000" cy="5143500" type="screen16x9"/>
  <p:notesSz cx="6858000" cy="9144000"/>
  <p:embeddedFontLst>
    <p:embeddedFont>
      <p:font typeface="Bebas Neue" panose="020B0604020202020204" charset="0"/>
      <p:regular r:id="rId26"/>
    </p:embeddedFont>
    <p:embeddedFont>
      <p:font typeface="Saira Semi Condensed" panose="020B0604020202020204" charset="0"/>
      <p:regular r:id="rId27"/>
      <p:bold r:id="rId28"/>
    </p:embeddedFont>
    <p:embeddedFont>
      <p:font typeface="Saira SemiCondensed Light" panose="020B0604020202020204" charset="0"/>
      <p:regular r:id="rId29"/>
      <p:bold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8A2D4E0-D339-46A5-8540-783824B3B6CD}">
  <a:tblStyle styleId="{D8A2D4E0-D339-46A5-8540-783824B3B6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6224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3458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6967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b1253edf7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b1253edf7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534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207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358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018772" y="-2757360"/>
            <a:ext cx="13311342" cy="11490239"/>
            <a:chOff x="-2018772" y="-2757360"/>
            <a:chExt cx="13311342" cy="11490239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4086340" y="462600"/>
              <a:ext cx="4240900" cy="3176500"/>
              <a:chOff x="4085850" y="470300"/>
              <a:chExt cx="4240900" cy="3176500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13" name="Google Shape;13;p2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14" name="Google Shape;14;p2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15" name="Google Shape;15;p2"/>
            <p:cNvGrpSpPr/>
            <p:nvPr/>
          </p:nvGrpSpPr>
          <p:grpSpPr>
            <a:xfrm rot="-10393052">
              <a:off x="3969279" y="-2518050"/>
              <a:ext cx="4240893" cy="3176495"/>
              <a:chOff x="4085850" y="470300"/>
              <a:chExt cx="4240900" cy="3176500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17" name="Google Shape;17;p2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18" name="Google Shape;18;p2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19" name="Google Shape;19;p2"/>
            <p:cNvGrpSpPr/>
            <p:nvPr/>
          </p:nvGrpSpPr>
          <p:grpSpPr>
            <a:xfrm rot="6700680">
              <a:off x="6912807" y="1693367"/>
              <a:ext cx="4241016" cy="3176587"/>
              <a:chOff x="4085850" y="470300"/>
              <a:chExt cx="4240900" cy="3176500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21" name="Google Shape;21;p2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22" name="Google Shape;22;p2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23" name="Google Shape;23;p2"/>
            <p:cNvGrpSpPr/>
            <p:nvPr/>
          </p:nvGrpSpPr>
          <p:grpSpPr>
            <a:xfrm rot="-528350">
              <a:off x="1390051" y="3358081"/>
              <a:ext cx="4241274" cy="3176780"/>
              <a:chOff x="4085850" y="470300"/>
              <a:chExt cx="4240900" cy="3176500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25" name="Google Shape;25;p2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26" name="Google Shape;26;p2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27" name="Google Shape;27;p2"/>
            <p:cNvGrpSpPr/>
            <p:nvPr/>
          </p:nvGrpSpPr>
          <p:grpSpPr>
            <a:xfrm rot="-6463698">
              <a:off x="-1980712" y="2067093"/>
              <a:ext cx="4240850" cy="3176463"/>
              <a:chOff x="4085850" y="470300"/>
              <a:chExt cx="4240900" cy="3176500"/>
            </a:xfrm>
          </p:grpSpPr>
          <p:sp>
            <p:nvSpPr>
              <p:cNvPr id="28" name="Google Shape;28;p2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29" name="Google Shape;29;p2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30" name="Google Shape;30;p2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31" name="Google Shape;31;p2"/>
            <p:cNvGrpSpPr/>
            <p:nvPr/>
          </p:nvGrpSpPr>
          <p:grpSpPr>
            <a:xfrm rot="3661699">
              <a:off x="-404847" y="-159446"/>
              <a:ext cx="4241098" cy="3176648"/>
              <a:chOff x="4085850" y="470300"/>
              <a:chExt cx="4240900" cy="3176500"/>
            </a:xfrm>
          </p:grpSpPr>
          <p:sp>
            <p:nvSpPr>
              <p:cNvPr id="32" name="Google Shape;32;p2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33" name="Google Shape;33;p2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34" name="Google Shape;34;p2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35" name="Google Shape;35;p2"/>
            <p:cNvGrpSpPr/>
            <p:nvPr/>
          </p:nvGrpSpPr>
          <p:grpSpPr>
            <a:xfrm rot="2064881">
              <a:off x="5076518" y="4635784"/>
              <a:ext cx="4241061" cy="3176621"/>
              <a:chOff x="4085850" y="470300"/>
              <a:chExt cx="4240900" cy="3176500"/>
            </a:xfrm>
          </p:grpSpPr>
          <p:sp>
            <p:nvSpPr>
              <p:cNvPr id="36" name="Google Shape;36;p2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37" name="Google Shape;37;p2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38" name="Google Shape;38;p2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</p:grp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1334450" y="1991825"/>
            <a:ext cx="64752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3"/>
          <p:cNvGrpSpPr/>
          <p:nvPr/>
        </p:nvGrpSpPr>
        <p:grpSpPr>
          <a:xfrm>
            <a:off x="-2018772" y="-2757360"/>
            <a:ext cx="13311342" cy="11490239"/>
            <a:chOff x="-2018772" y="-2757360"/>
            <a:chExt cx="13311342" cy="11490239"/>
          </a:xfrm>
        </p:grpSpPr>
        <p:grpSp>
          <p:nvGrpSpPr>
            <p:cNvPr id="42" name="Google Shape;42;p3"/>
            <p:cNvGrpSpPr/>
            <p:nvPr/>
          </p:nvGrpSpPr>
          <p:grpSpPr>
            <a:xfrm>
              <a:off x="4086340" y="462600"/>
              <a:ext cx="4240900" cy="3176500"/>
              <a:chOff x="4085850" y="470300"/>
              <a:chExt cx="4240900" cy="3176500"/>
            </a:xfrm>
          </p:grpSpPr>
          <p:sp>
            <p:nvSpPr>
              <p:cNvPr id="43" name="Google Shape;43;p3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44" name="Google Shape;44;p3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45" name="Google Shape;45;p3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46" name="Google Shape;46;p3"/>
            <p:cNvGrpSpPr/>
            <p:nvPr/>
          </p:nvGrpSpPr>
          <p:grpSpPr>
            <a:xfrm rot="-10393052">
              <a:off x="3969279" y="-2518050"/>
              <a:ext cx="4240893" cy="3176495"/>
              <a:chOff x="4085850" y="470300"/>
              <a:chExt cx="4240900" cy="3176500"/>
            </a:xfrm>
          </p:grpSpPr>
          <p:sp>
            <p:nvSpPr>
              <p:cNvPr id="47" name="Google Shape;47;p3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48" name="Google Shape;48;p3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49" name="Google Shape;49;p3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50" name="Google Shape;50;p3"/>
            <p:cNvGrpSpPr/>
            <p:nvPr/>
          </p:nvGrpSpPr>
          <p:grpSpPr>
            <a:xfrm rot="6700680">
              <a:off x="6912807" y="1693367"/>
              <a:ext cx="4241016" cy="3176587"/>
              <a:chOff x="4085850" y="470300"/>
              <a:chExt cx="4240900" cy="3176500"/>
            </a:xfrm>
          </p:grpSpPr>
          <p:sp>
            <p:nvSpPr>
              <p:cNvPr id="51" name="Google Shape;51;p3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52" name="Google Shape;52;p3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53" name="Google Shape;53;p3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54" name="Google Shape;54;p3"/>
            <p:cNvGrpSpPr/>
            <p:nvPr/>
          </p:nvGrpSpPr>
          <p:grpSpPr>
            <a:xfrm rot="-528350">
              <a:off x="1390051" y="3358081"/>
              <a:ext cx="4241274" cy="3176780"/>
              <a:chOff x="4085850" y="470300"/>
              <a:chExt cx="4240900" cy="3176500"/>
            </a:xfrm>
          </p:grpSpPr>
          <p:sp>
            <p:nvSpPr>
              <p:cNvPr id="55" name="Google Shape;55;p3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56" name="Google Shape;56;p3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57" name="Google Shape;57;p3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58" name="Google Shape;58;p3"/>
            <p:cNvGrpSpPr/>
            <p:nvPr/>
          </p:nvGrpSpPr>
          <p:grpSpPr>
            <a:xfrm rot="-6463698">
              <a:off x="-1980712" y="2067093"/>
              <a:ext cx="4240850" cy="3176463"/>
              <a:chOff x="4085850" y="470300"/>
              <a:chExt cx="4240900" cy="3176500"/>
            </a:xfrm>
          </p:grpSpPr>
          <p:sp>
            <p:nvSpPr>
              <p:cNvPr id="59" name="Google Shape;59;p3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60" name="Google Shape;60;p3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61" name="Google Shape;61;p3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62" name="Google Shape;62;p3"/>
            <p:cNvGrpSpPr/>
            <p:nvPr/>
          </p:nvGrpSpPr>
          <p:grpSpPr>
            <a:xfrm rot="3661699">
              <a:off x="-404847" y="-159446"/>
              <a:ext cx="4241098" cy="3176648"/>
              <a:chOff x="4085850" y="470300"/>
              <a:chExt cx="4240900" cy="3176500"/>
            </a:xfrm>
          </p:grpSpPr>
          <p:sp>
            <p:nvSpPr>
              <p:cNvPr id="63" name="Google Shape;63;p3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64" name="Google Shape;64;p3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65" name="Google Shape;65;p3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66" name="Google Shape;66;p3"/>
            <p:cNvGrpSpPr/>
            <p:nvPr/>
          </p:nvGrpSpPr>
          <p:grpSpPr>
            <a:xfrm rot="2064881">
              <a:off x="5076518" y="4635784"/>
              <a:ext cx="4241061" cy="3176621"/>
              <a:chOff x="4085850" y="470300"/>
              <a:chExt cx="4240900" cy="3176500"/>
            </a:xfrm>
          </p:grpSpPr>
          <p:sp>
            <p:nvSpPr>
              <p:cNvPr id="67" name="Google Shape;67;p3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68" name="Google Shape;68;p3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69" name="Google Shape;69;p3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</p:grpSp>
      <p:sp>
        <p:nvSpPr>
          <p:cNvPr id="70" name="Google Shape;70;p3"/>
          <p:cNvSpPr txBox="1">
            <a:spLocks noGrp="1"/>
          </p:cNvSpPr>
          <p:nvPr>
            <p:ph type="ctrTitle"/>
          </p:nvPr>
        </p:nvSpPr>
        <p:spPr>
          <a:xfrm>
            <a:off x="1334450" y="1974788"/>
            <a:ext cx="6475200" cy="798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71" name="Google Shape;71;p3"/>
          <p:cNvSpPr txBox="1">
            <a:spLocks noGrp="1"/>
          </p:cNvSpPr>
          <p:nvPr>
            <p:ph type="subTitle" idx="1"/>
          </p:nvPr>
        </p:nvSpPr>
        <p:spPr>
          <a:xfrm>
            <a:off x="1334450" y="2794315"/>
            <a:ext cx="6475200" cy="374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5"/>
          <p:cNvGrpSpPr/>
          <p:nvPr/>
        </p:nvGrpSpPr>
        <p:grpSpPr>
          <a:xfrm>
            <a:off x="-759397" y="-1429335"/>
            <a:ext cx="11252332" cy="8908295"/>
            <a:chOff x="-759397" y="-1429335"/>
            <a:chExt cx="11252332" cy="8908295"/>
          </a:xfrm>
        </p:grpSpPr>
        <p:grpSp>
          <p:nvGrpSpPr>
            <p:cNvPr id="103" name="Google Shape;103;p5"/>
            <p:cNvGrpSpPr/>
            <p:nvPr/>
          </p:nvGrpSpPr>
          <p:grpSpPr>
            <a:xfrm rot="6700721">
              <a:off x="7303640" y="3147701"/>
              <a:ext cx="3088249" cy="2313146"/>
              <a:chOff x="4085850" y="470300"/>
              <a:chExt cx="4240900" cy="3176500"/>
            </a:xfrm>
          </p:grpSpPr>
          <p:sp>
            <p:nvSpPr>
              <p:cNvPr id="104" name="Google Shape;104;p5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105" name="Google Shape;105;p5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106" name="Google Shape;106;p5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107" name="Google Shape;107;p5"/>
            <p:cNvGrpSpPr/>
            <p:nvPr/>
          </p:nvGrpSpPr>
          <p:grpSpPr>
            <a:xfrm rot="-7744153">
              <a:off x="-192592" y="-13570"/>
              <a:ext cx="2104103" cy="1576006"/>
              <a:chOff x="4085850" y="470300"/>
              <a:chExt cx="4240900" cy="3176500"/>
            </a:xfrm>
          </p:grpSpPr>
          <p:sp>
            <p:nvSpPr>
              <p:cNvPr id="108" name="Google Shape;108;p5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109" name="Google Shape;109;p5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110" name="Google Shape;110;p5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111" name="Google Shape;111;p5"/>
            <p:cNvGrpSpPr/>
            <p:nvPr/>
          </p:nvGrpSpPr>
          <p:grpSpPr>
            <a:xfrm>
              <a:off x="5722503" y="1415186"/>
              <a:ext cx="3088223" cy="2313127"/>
              <a:chOff x="4085850" y="470300"/>
              <a:chExt cx="4240900" cy="3176500"/>
            </a:xfrm>
          </p:grpSpPr>
          <p:sp>
            <p:nvSpPr>
              <p:cNvPr id="112" name="Google Shape;112;p5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113" name="Google Shape;113;p5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114" name="Google Shape;114;p5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115" name="Google Shape;115;p5"/>
            <p:cNvGrpSpPr/>
            <p:nvPr/>
          </p:nvGrpSpPr>
          <p:grpSpPr>
            <a:xfrm rot="-10393052">
              <a:off x="6322227" y="-1255070"/>
              <a:ext cx="3088207" cy="2313115"/>
              <a:chOff x="4085850" y="470300"/>
              <a:chExt cx="4240900" cy="3176500"/>
            </a:xfrm>
          </p:grpSpPr>
          <p:sp>
            <p:nvSpPr>
              <p:cNvPr id="116" name="Google Shape;116;p5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117" name="Google Shape;117;p5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118" name="Google Shape;118;p5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119" name="Google Shape;119;p5"/>
            <p:cNvGrpSpPr/>
            <p:nvPr/>
          </p:nvGrpSpPr>
          <p:grpSpPr>
            <a:xfrm rot="-3703752">
              <a:off x="8586740" y="1817588"/>
              <a:ext cx="1592892" cy="1193101"/>
              <a:chOff x="4085850" y="470300"/>
              <a:chExt cx="4240900" cy="3176500"/>
            </a:xfrm>
          </p:grpSpPr>
          <p:sp>
            <p:nvSpPr>
              <p:cNvPr id="120" name="Google Shape;120;p5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121" name="Google Shape;121;p5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122" name="Google Shape;122;p5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123" name="Google Shape;123;p5"/>
            <p:cNvGrpSpPr/>
            <p:nvPr/>
          </p:nvGrpSpPr>
          <p:grpSpPr>
            <a:xfrm rot="3440141">
              <a:off x="5102524" y="4398441"/>
              <a:ext cx="3088057" cy="2313002"/>
              <a:chOff x="4085850" y="470300"/>
              <a:chExt cx="4240900" cy="3176500"/>
            </a:xfrm>
          </p:grpSpPr>
          <p:sp>
            <p:nvSpPr>
              <p:cNvPr id="124" name="Google Shape;124;p5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125" name="Google Shape;125;p5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126" name="Google Shape;126;p5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  <p:grpSp>
          <p:nvGrpSpPr>
            <p:cNvPr id="127" name="Google Shape;127;p5"/>
            <p:cNvGrpSpPr/>
            <p:nvPr/>
          </p:nvGrpSpPr>
          <p:grpSpPr>
            <a:xfrm rot="-307025">
              <a:off x="-709365" y="4578160"/>
              <a:ext cx="1592869" cy="1193084"/>
              <a:chOff x="4085850" y="470300"/>
              <a:chExt cx="4240900" cy="3176500"/>
            </a:xfrm>
          </p:grpSpPr>
          <p:sp>
            <p:nvSpPr>
              <p:cNvPr id="128" name="Google Shape;128;p5"/>
              <p:cNvSpPr/>
              <p:nvPr/>
            </p:nvSpPr>
            <p:spPr>
              <a:xfrm>
                <a:off x="4086275" y="1087100"/>
                <a:ext cx="2081675" cy="2559700"/>
              </a:xfrm>
              <a:custGeom>
                <a:avLst/>
                <a:gdLst/>
                <a:ahLst/>
                <a:cxnLst/>
                <a:rect l="l" t="t" r="r" b="b"/>
                <a:pathLst>
                  <a:path w="83267" h="102388" extrusionOk="0">
                    <a:moveTo>
                      <a:pt x="0" y="0"/>
                    </a:moveTo>
                    <a:lnTo>
                      <a:pt x="83267" y="102388"/>
                    </a:lnTo>
                    <a:lnTo>
                      <a:pt x="73707" y="2374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8900044" scaled="0"/>
              </a:gradFill>
              <a:ln>
                <a:noFill/>
              </a:ln>
            </p:spPr>
          </p:sp>
          <p:sp>
            <p:nvSpPr>
              <p:cNvPr id="129" name="Google Shape;129;p5"/>
              <p:cNvSpPr/>
              <p:nvPr/>
            </p:nvSpPr>
            <p:spPr>
              <a:xfrm>
                <a:off x="5926550" y="470300"/>
                <a:ext cx="2400200" cy="3175950"/>
              </a:xfrm>
              <a:custGeom>
                <a:avLst/>
                <a:gdLst/>
                <a:ahLst/>
                <a:cxnLst/>
                <a:rect l="l" t="t" r="r" b="b"/>
                <a:pathLst>
                  <a:path w="96008" h="127038" extrusionOk="0">
                    <a:moveTo>
                      <a:pt x="9622" y="127038"/>
                    </a:moveTo>
                    <a:lnTo>
                      <a:pt x="96008" y="0"/>
                    </a:lnTo>
                    <a:lnTo>
                      <a:pt x="0" y="4845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8100019" scaled="0"/>
              </a:gradFill>
              <a:ln>
                <a:noFill/>
              </a:ln>
            </p:spPr>
          </p:sp>
          <p:sp>
            <p:nvSpPr>
              <p:cNvPr id="130" name="Google Shape;130;p5"/>
              <p:cNvSpPr/>
              <p:nvPr/>
            </p:nvSpPr>
            <p:spPr>
              <a:xfrm>
                <a:off x="4085850" y="471950"/>
                <a:ext cx="4240575" cy="1209800"/>
              </a:xfrm>
              <a:custGeom>
                <a:avLst/>
                <a:gdLst/>
                <a:ahLst/>
                <a:cxnLst/>
                <a:rect l="l" t="t" r="r" b="b"/>
                <a:pathLst>
                  <a:path w="169623" h="48392" extrusionOk="0">
                    <a:moveTo>
                      <a:pt x="0" y="24590"/>
                    </a:moveTo>
                    <a:lnTo>
                      <a:pt x="73740" y="48392"/>
                    </a:lnTo>
                    <a:lnTo>
                      <a:pt x="1696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16200038" scaled="0"/>
              </a:gradFill>
              <a:ln>
                <a:noFill/>
              </a:ln>
            </p:spPr>
          </p:sp>
        </p:grpSp>
      </p:grpSp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1334450" y="805875"/>
            <a:ext cx="6475200" cy="593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1334450" y="1513149"/>
            <a:ext cx="6475200" cy="2833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⩥"/>
              <a:defRPr/>
            </a:lvl1pPr>
            <a:lvl2pPr marL="914400" lvl="1" indent="-381000" rtl="0">
              <a:spcBef>
                <a:spcPts val="600"/>
              </a:spcBef>
              <a:spcAft>
                <a:spcPts val="0"/>
              </a:spcAft>
              <a:buSzPts val="2400"/>
              <a:buChar char="⊳"/>
              <a:defRPr/>
            </a:lvl2pPr>
            <a:lvl3pPr marL="1371600" lvl="2" indent="-381000" rtl="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600"/>
              </a:spcBef>
              <a:spcAft>
                <a:spcPts val="6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8552377" y="4673650"/>
            <a:ext cx="4008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169;p7"/>
          <p:cNvGrpSpPr/>
          <p:nvPr/>
        </p:nvGrpSpPr>
        <p:grpSpPr>
          <a:xfrm rot="4099279" flipH="1">
            <a:off x="7303640" y="-97022"/>
            <a:ext cx="3088249" cy="2313146"/>
            <a:chOff x="4085850" y="470300"/>
            <a:chExt cx="4240900" cy="3176500"/>
          </a:xfrm>
        </p:grpSpPr>
        <p:sp>
          <p:nvSpPr>
            <p:cNvPr id="170" name="Google Shape;170;p7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171" name="Google Shape;171;p7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172" name="Google Shape;172;p7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173" name="Google Shape;173;p7"/>
          <p:cNvGrpSpPr/>
          <p:nvPr/>
        </p:nvGrpSpPr>
        <p:grpSpPr>
          <a:xfrm rot="-6331410" flipH="1">
            <a:off x="169580" y="3839610"/>
            <a:ext cx="2104339" cy="1576183"/>
            <a:chOff x="4085850" y="470300"/>
            <a:chExt cx="4240900" cy="3176500"/>
          </a:xfrm>
        </p:grpSpPr>
        <p:sp>
          <p:nvSpPr>
            <p:cNvPr id="174" name="Google Shape;174;p7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175" name="Google Shape;175;p7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176" name="Google Shape;176;p7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177" name="Google Shape;177;p7"/>
          <p:cNvGrpSpPr/>
          <p:nvPr/>
        </p:nvGrpSpPr>
        <p:grpSpPr>
          <a:xfrm rot="10800000" flipH="1">
            <a:off x="5722503" y="1635512"/>
            <a:ext cx="3088223" cy="2313127"/>
            <a:chOff x="4085850" y="470300"/>
            <a:chExt cx="4240900" cy="3176500"/>
          </a:xfrm>
        </p:grpSpPr>
        <p:sp>
          <p:nvSpPr>
            <p:cNvPr id="178" name="Google Shape;178;p7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179" name="Google Shape;179;p7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180" name="Google Shape;180;p7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181" name="Google Shape;181;p7"/>
          <p:cNvGrpSpPr/>
          <p:nvPr/>
        </p:nvGrpSpPr>
        <p:grpSpPr>
          <a:xfrm rot="-406948" flipH="1">
            <a:off x="6322227" y="4305780"/>
            <a:ext cx="3088207" cy="2313115"/>
            <a:chOff x="4085850" y="470300"/>
            <a:chExt cx="4240900" cy="3176500"/>
          </a:xfrm>
        </p:grpSpPr>
        <p:sp>
          <p:nvSpPr>
            <p:cNvPr id="182" name="Google Shape;182;p7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183" name="Google Shape;183;p7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184" name="Google Shape;184;p7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185" name="Google Shape;185;p7"/>
          <p:cNvGrpSpPr/>
          <p:nvPr/>
        </p:nvGrpSpPr>
        <p:grpSpPr>
          <a:xfrm rot="-7096248" flipH="1">
            <a:off x="8586740" y="2353136"/>
            <a:ext cx="1592892" cy="1193101"/>
            <a:chOff x="4085850" y="470300"/>
            <a:chExt cx="4240900" cy="3176500"/>
          </a:xfrm>
        </p:grpSpPr>
        <p:sp>
          <p:nvSpPr>
            <p:cNvPr id="186" name="Google Shape;186;p7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187" name="Google Shape;187;p7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188" name="Google Shape;188;p7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189" name="Google Shape;189;p7"/>
          <p:cNvGrpSpPr/>
          <p:nvPr/>
        </p:nvGrpSpPr>
        <p:grpSpPr>
          <a:xfrm rot="7359859" flipH="1">
            <a:off x="5102524" y="-1347618"/>
            <a:ext cx="3088057" cy="2313002"/>
            <a:chOff x="4085850" y="470300"/>
            <a:chExt cx="4240900" cy="3176500"/>
          </a:xfrm>
        </p:grpSpPr>
        <p:sp>
          <p:nvSpPr>
            <p:cNvPr id="190" name="Google Shape;190;p7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191" name="Google Shape;191;p7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192" name="Google Shape;192;p7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193" name="Google Shape;193;p7"/>
          <p:cNvGrpSpPr/>
          <p:nvPr/>
        </p:nvGrpSpPr>
        <p:grpSpPr>
          <a:xfrm rot="-7945286" flipH="1">
            <a:off x="62935" y="-408743"/>
            <a:ext cx="1593060" cy="1193227"/>
            <a:chOff x="4085850" y="470300"/>
            <a:chExt cx="4240900" cy="3176500"/>
          </a:xfrm>
        </p:grpSpPr>
        <p:sp>
          <p:nvSpPr>
            <p:cNvPr id="194" name="Google Shape;194;p7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195" name="Google Shape;195;p7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196" name="Google Shape;196;p7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sp>
        <p:nvSpPr>
          <p:cNvPr id="197" name="Google Shape;197;p7"/>
          <p:cNvSpPr txBox="1">
            <a:spLocks noGrp="1"/>
          </p:cNvSpPr>
          <p:nvPr>
            <p:ph type="title"/>
          </p:nvPr>
        </p:nvSpPr>
        <p:spPr>
          <a:xfrm>
            <a:off x="1334450" y="805875"/>
            <a:ext cx="6475200" cy="593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7"/>
          <p:cNvSpPr txBox="1">
            <a:spLocks noGrp="1"/>
          </p:cNvSpPr>
          <p:nvPr>
            <p:ph type="body" idx="1"/>
          </p:nvPr>
        </p:nvSpPr>
        <p:spPr>
          <a:xfrm>
            <a:off x="1334450" y="1513150"/>
            <a:ext cx="2007000" cy="293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⩥"/>
              <a:defRPr sz="1800"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⊳"/>
              <a:defRPr sz="1800"/>
            </a:lvl2pPr>
            <a:lvl3pPr marL="1371600" lvl="2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2"/>
          </p:nvPr>
        </p:nvSpPr>
        <p:spPr>
          <a:xfrm>
            <a:off x="3552414" y="1513150"/>
            <a:ext cx="2007000" cy="293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⩥"/>
              <a:defRPr sz="1800"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⊳"/>
              <a:defRPr sz="1800"/>
            </a:lvl2pPr>
            <a:lvl3pPr marL="1371600" lvl="2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00" name="Google Shape;200;p7"/>
          <p:cNvSpPr txBox="1">
            <a:spLocks noGrp="1"/>
          </p:cNvSpPr>
          <p:nvPr>
            <p:ph type="body" idx="3"/>
          </p:nvPr>
        </p:nvSpPr>
        <p:spPr>
          <a:xfrm>
            <a:off x="5770377" y="1513150"/>
            <a:ext cx="2007000" cy="293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⩥"/>
              <a:defRPr sz="1800"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⊳"/>
              <a:defRPr sz="1800"/>
            </a:lvl2pPr>
            <a:lvl3pPr marL="1371600" lvl="2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01" name="Google Shape;201;p7"/>
          <p:cNvSpPr txBox="1">
            <a:spLocks noGrp="1"/>
          </p:cNvSpPr>
          <p:nvPr>
            <p:ph type="sldNum" idx="12"/>
          </p:nvPr>
        </p:nvSpPr>
        <p:spPr>
          <a:xfrm>
            <a:off x="8552377" y="4673650"/>
            <a:ext cx="4008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"/>
          <p:cNvSpPr txBox="1">
            <a:spLocks noGrp="1"/>
          </p:cNvSpPr>
          <p:nvPr>
            <p:ph type="sldNum" idx="12"/>
          </p:nvPr>
        </p:nvSpPr>
        <p:spPr>
          <a:xfrm>
            <a:off x="8552377" y="4673650"/>
            <a:ext cx="4008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72" name="Google Shape;272;p10"/>
          <p:cNvGrpSpPr/>
          <p:nvPr/>
        </p:nvGrpSpPr>
        <p:grpSpPr>
          <a:xfrm>
            <a:off x="4086340" y="462600"/>
            <a:ext cx="4240900" cy="3176500"/>
            <a:chOff x="4085850" y="470300"/>
            <a:chExt cx="4240900" cy="3176500"/>
          </a:xfrm>
        </p:grpSpPr>
        <p:sp>
          <p:nvSpPr>
            <p:cNvPr id="273" name="Google Shape;273;p10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274" name="Google Shape;274;p10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275" name="Google Shape;275;p10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276" name="Google Shape;276;p10"/>
          <p:cNvGrpSpPr/>
          <p:nvPr/>
        </p:nvGrpSpPr>
        <p:grpSpPr>
          <a:xfrm rot="-10393052">
            <a:off x="3969279" y="-2518050"/>
            <a:ext cx="4240893" cy="3176495"/>
            <a:chOff x="4085850" y="470300"/>
            <a:chExt cx="4240900" cy="3176500"/>
          </a:xfrm>
        </p:grpSpPr>
        <p:sp>
          <p:nvSpPr>
            <p:cNvPr id="277" name="Google Shape;277;p10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278" name="Google Shape;278;p10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279" name="Google Shape;279;p10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280" name="Google Shape;280;p10"/>
          <p:cNvGrpSpPr/>
          <p:nvPr/>
        </p:nvGrpSpPr>
        <p:grpSpPr>
          <a:xfrm rot="6700680">
            <a:off x="6912807" y="1693367"/>
            <a:ext cx="4241016" cy="3176587"/>
            <a:chOff x="4085850" y="470300"/>
            <a:chExt cx="4240900" cy="3176500"/>
          </a:xfrm>
        </p:grpSpPr>
        <p:sp>
          <p:nvSpPr>
            <p:cNvPr id="281" name="Google Shape;281;p10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282" name="Google Shape;282;p10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283" name="Google Shape;283;p10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284" name="Google Shape;284;p10"/>
          <p:cNvGrpSpPr/>
          <p:nvPr/>
        </p:nvGrpSpPr>
        <p:grpSpPr>
          <a:xfrm rot="-528350">
            <a:off x="1390051" y="3358081"/>
            <a:ext cx="4241274" cy="3176780"/>
            <a:chOff x="4085850" y="470300"/>
            <a:chExt cx="4240900" cy="3176500"/>
          </a:xfrm>
        </p:grpSpPr>
        <p:sp>
          <p:nvSpPr>
            <p:cNvPr id="285" name="Google Shape;285;p10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286" name="Google Shape;286;p10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287" name="Google Shape;287;p10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288" name="Google Shape;288;p10"/>
          <p:cNvGrpSpPr/>
          <p:nvPr/>
        </p:nvGrpSpPr>
        <p:grpSpPr>
          <a:xfrm rot="-6463698">
            <a:off x="-1980712" y="2067093"/>
            <a:ext cx="4240850" cy="3176463"/>
            <a:chOff x="4085850" y="470300"/>
            <a:chExt cx="4240900" cy="3176500"/>
          </a:xfrm>
        </p:grpSpPr>
        <p:sp>
          <p:nvSpPr>
            <p:cNvPr id="289" name="Google Shape;289;p10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290" name="Google Shape;290;p10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291" name="Google Shape;291;p10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292" name="Google Shape;292;p10"/>
          <p:cNvGrpSpPr/>
          <p:nvPr/>
        </p:nvGrpSpPr>
        <p:grpSpPr>
          <a:xfrm rot="3661699">
            <a:off x="-404847" y="-159446"/>
            <a:ext cx="4241098" cy="3176648"/>
            <a:chOff x="4085850" y="470300"/>
            <a:chExt cx="4240900" cy="3176500"/>
          </a:xfrm>
        </p:grpSpPr>
        <p:sp>
          <p:nvSpPr>
            <p:cNvPr id="293" name="Google Shape;293;p10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294" name="Google Shape;294;p10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295" name="Google Shape;295;p10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  <p:grpSp>
        <p:nvGrpSpPr>
          <p:cNvPr id="296" name="Google Shape;296;p10"/>
          <p:cNvGrpSpPr/>
          <p:nvPr/>
        </p:nvGrpSpPr>
        <p:grpSpPr>
          <a:xfrm rot="2064881">
            <a:off x="5076518" y="4635784"/>
            <a:ext cx="4241061" cy="3176621"/>
            <a:chOff x="4085850" y="470300"/>
            <a:chExt cx="4240900" cy="3176500"/>
          </a:xfrm>
        </p:grpSpPr>
        <p:sp>
          <p:nvSpPr>
            <p:cNvPr id="297" name="Google Shape;297;p10"/>
            <p:cNvSpPr/>
            <p:nvPr/>
          </p:nvSpPr>
          <p:spPr>
            <a:xfrm>
              <a:off x="4086275" y="1087100"/>
              <a:ext cx="2081675" cy="2559700"/>
            </a:xfrm>
            <a:custGeom>
              <a:avLst/>
              <a:gdLst/>
              <a:ahLst/>
              <a:cxnLst/>
              <a:rect l="l" t="t" r="r" b="b"/>
              <a:pathLst>
                <a:path w="83267" h="102388" extrusionOk="0">
                  <a:moveTo>
                    <a:pt x="0" y="0"/>
                  </a:moveTo>
                  <a:lnTo>
                    <a:pt x="83267" y="102388"/>
                  </a:lnTo>
                  <a:lnTo>
                    <a:pt x="73707" y="2374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8900044" scaled="0"/>
            </a:gradFill>
            <a:ln>
              <a:noFill/>
            </a:ln>
          </p:spPr>
        </p:sp>
        <p:sp>
          <p:nvSpPr>
            <p:cNvPr id="298" name="Google Shape;298;p10"/>
            <p:cNvSpPr/>
            <p:nvPr/>
          </p:nvSpPr>
          <p:spPr>
            <a:xfrm>
              <a:off x="5926550" y="470300"/>
              <a:ext cx="2400200" cy="3175950"/>
            </a:xfrm>
            <a:custGeom>
              <a:avLst/>
              <a:gdLst/>
              <a:ahLst/>
              <a:cxnLst/>
              <a:rect l="l" t="t" r="r" b="b"/>
              <a:pathLst>
                <a:path w="96008" h="127038" extrusionOk="0">
                  <a:moveTo>
                    <a:pt x="9622" y="127038"/>
                  </a:moveTo>
                  <a:lnTo>
                    <a:pt x="96008" y="0"/>
                  </a:lnTo>
                  <a:lnTo>
                    <a:pt x="0" y="48458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19" scaled="0"/>
            </a:gradFill>
            <a:ln>
              <a:noFill/>
            </a:ln>
          </p:spPr>
        </p:sp>
        <p:sp>
          <p:nvSpPr>
            <p:cNvPr id="299" name="Google Shape;299;p10"/>
            <p:cNvSpPr/>
            <p:nvPr/>
          </p:nvSpPr>
          <p:spPr>
            <a:xfrm>
              <a:off x="4085850" y="471950"/>
              <a:ext cx="4240575" cy="1209800"/>
            </a:xfrm>
            <a:custGeom>
              <a:avLst/>
              <a:gdLst/>
              <a:ahLst/>
              <a:cxnLst/>
              <a:rect l="l" t="t" r="r" b="b"/>
              <a:pathLst>
                <a:path w="169623" h="48392" extrusionOk="0">
                  <a:moveTo>
                    <a:pt x="0" y="24590"/>
                  </a:moveTo>
                  <a:lnTo>
                    <a:pt x="73740" y="48392"/>
                  </a:lnTo>
                  <a:lnTo>
                    <a:pt x="169623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16200038" scaled="0"/>
            </a:gradFill>
            <a:ln>
              <a:noFill/>
            </a:ln>
          </p:spPr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34450" y="805875"/>
            <a:ext cx="64752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ebas Neue"/>
              <a:buNone/>
              <a:defRPr sz="4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ebas Neue"/>
              <a:buNone/>
              <a:defRPr sz="4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ebas Neue"/>
              <a:buNone/>
              <a:defRPr sz="4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ebas Neue"/>
              <a:buNone/>
              <a:defRPr sz="4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ebas Neue"/>
              <a:buNone/>
              <a:defRPr sz="4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ebas Neue"/>
              <a:buNone/>
              <a:defRPr sz="4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ebas Neue"/>
              <a:buNone/>
              <a:defRPr sz="4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ebas Neue"/>
              <a:buNone/>
              <a:defRPr sz="4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ebas Neue"/>
              <a:buNone/>
              <a:defRPr sz="4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34450" y="1513149"/>
            <a:ext cx="6475200" cy="28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aira SemiCondensed Light"/>
              <a:buChar char="⩥"/>
              <a:defRPr sz="2400">
                <a:solidFill>
                  <a:schemeClr val="dk1"/>
                </a:solidFill>
                <a:latin typeface="Saira SemiCondensed Light"/>
                <a:ea typeface="Saira SemiCondensed Light"/>
                <a:cs typeface="Saira SemiCondensed Light"/>
                <a:sym typeface="Saira SemiCondensed Light"/>
              </a:defRPr>
            </a:lvl1pPr>
            <a:lvl2pPr marL="914400" lvl="1" indent="-3810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Saira SemiCondensed Light"/>
              <a:buChar char="⊳"/>
              <a:defRPr sz="2400">
                <a:solidFill>
                  <a:schemeClr val="dk1"/>
                </a:solidFill>
                <a:latin typeface="Saira SemiCondensed Light"/>
                <a:ea typeface="Saira SemiCondensed Light"/>
                <a:cs typeface="Saira SemiCondensed Light"/>
                <a:sym typeface="Saira SemiCondensed Light"/>
              </a:defRPr>
            </a:lvl2pPr>
            <a:lvl3pPr marL="1371600" lvl="2" indent="-3810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Saira SemiCondensed Light"/>
              <a:buChar char="■"/>
              <a:defRPr sz="2400">
                <a:solidFill>
                  <a:schemeClr val="dk1"/>
                </a:solidFill>
                <a:latin typeface="Saira SemiCondensed Light"/>
                <a:ea typeface="Saira SemiCondensed Light"/>
                <a:cs typeface="Saira SemiCondensed Light"/>
                <a:sym typeface="Saira SemiCondensed Light"/>
              </a:defRPr>
            </a:lvl3pPr>
            <a:lvl4pPr marL="1828800" lvl="3" indent="-3810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Saira SemiCondensed Light"/>
              <a:buChar char="●"/>
              <a:defRPr sz="2400">
                <a:solidFill>
                  <a:schemeClr val="dk1"/>
                </a:solidFill>
                <a:latin typeface="Saira SemiCondensed Light"/>
                <a:ea typeface="Saira SemiCondensed Light"/>
                <a:cs typeface="Saira SemiCondensed Light"/>
                <a:sym typeface="Saira SemiCondensed Light"/>
              </a:defRPr>
            </a:lvl4pPr>
            <a:lvl5pPr marL="2286000" lvl="4" indent="-3810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Saira SemiCondensed Light"/>
              <a:buChar char="○"/>
              <a:defRPr sz="2400">
                <a:solidFill>
                  <a:schemeClr val="dk1"/>
                </a:solidFill>
                <a:latin typeface="Saira SemiCondensed Light"/>
                <a:ea typeface="Saira SemiCondensed Light"/>
                <a:cs typeface="Saira SemiCondensed Light"/>
                <a:sym typeface="Saira SemiCondensed Light"/>
              </a:defRPr>
            </a:lvl5pPr>
            <a:lvl6pPr marL="2743200" lvl="5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ira SemiCondensed Light"/>
              <a:buChar char="■"/>
              <a:defRPr sz="2400">
                <a:solidFill>
                  <a:schemeClr val="dk1"/>
                </a:solidFill>
                <a:latin typeface="Saira SemiCondensed Light"/>
                <a:ea typeface="Saira SemiCondensed Light"/>
                <a:cs typeface="Saira SemiCondensed Light"/>
                <a:sym typeface="Saira SemiCondensed Light"/>
              </a:defRPr>
            </a:lvl6pPr>
            <a:lvl7pPr marL="3200400" lvl="6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ira SemiCondensed Light"/>
              <a:buChar char="●"/>
              <a:defRPr sz="2400">
                <a:solidFill>
                  <a:schemeClr val="dk1"/>
                </a:solidFill>
                <a:latin typeface="Saira SemiCondensed Light"/>
                <a:ea typeface="Saira SemiCondensed Light"/>
                <a:cs typeface="Saira SemiCondensed Light"/>
                <a:sym typeface="Saira SemiCondensed Light"/>
              </a:defRPr>
            </a:lvl7pPr>
            <a:lvl8pPr marL="3657600" lvl="7" indent="-381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ira SemiCondensed Light"/>
              <a:buChar char="○"/>
              <a:defRPr sz="2400">
                <a:solidFill>
                  <a:schemeClr val="dk1"/>
                </a:solidFill>
                <a:latin typeface="Saira SemiCondensed Light"/>
                <a:ea typeface="Saira SemiCondensed Light"/>
                <a:cs typeface="Saira SemiCondensed Light"/>
                <a:sym typeface="Saira SemiCondensed Light"/>
              </a:defRPr>
            </a:lvl8pPr>
            <a:lvl9pPr marL="4114800" lvl="8" indent="-3810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Saira SemiCondensed Light"/>
              <a:buChar char="■"/>
              <a:defRPr sz="2400">
                <a:solidFill>
                  <a:schemeClr val="dk1"/>
                </a:solidFill>
                <a:latin typeface="Saira SemiCondensed Light"/>
                <a:ea typeface="Saira SemiCondensed Light"/>
                <a:cs typeface="Saira SemiCondensed Light"/>
                <a:sym typeface="Saira Semi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2377" y="4673650"/>
            <a:ext cx="400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300">
                <a:solidFill>
                  <a:schemeClr val="accent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1pPr>
            <a:lvl2pPr lvl="1" algn="r" rtl="0">
              <a:buNone/>
              <a:defRPr sz="1300">
                <a:solidFill>
                  <a:schemeClr val="accent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2pPr>
            <a:lvl3pPr lvl="2" algn="r" rtl="0">
              <a:buNone/>
              <a:defRPr sz="1300">
                <a:solidFill>
                  <a:schemeClr val="accent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3pPr>
            <a:lvl4pPr lvl="3" algn="r" rtl="0">
              <a:buNone/>
              <a:defRPr sz="1300">
                <a:solidFill>
                  <a:schemeClr val="accent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4pPr>
            <a:lvl5pPr lvl="4" algn="r" rtl="0">
              <a:buNone/>
              <a:defRPr sz="1300">
                <a:solidFill>
                  <a:schemeClr val="accent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5pPr>
            <a:lvl6pPr lvl="5" algn="r" rtl="0">
              <a:buNone/>
              <a:defRPr sz="1300">
                <a:solidFill>
                  <a:schemeClr val="accent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6pPr>
            <a:lvl7pPr lvl="6" algn="r" rtl="0">
              <a:buNone/>
              <a:defRPr sz="1300">
                <a:solidFill>
                  <a:schemeClr val="accent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7pPr>
            <a:lvl8pPr lvl="7" algn="r" rtl="0">
              <a:buNone/>
              <a:defRPr sz="1300">
                <a:solidFill>
                  <a:schemeClr val="accent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8pPr>
            <a:lvl9pPr lvl="8" algn="r" rtl="0">
              <a:buNone/>
              <a:defRPr sz="1300">
                <a:solidFill>
                  <a:schemeClr val="accent1"/>
                </a:solidFill>
                <a:latin typeface="Saira Semi Condensed"/>
                <a:ea typeface="Saira Semi Condensed"/>
                <a:cs typeface="Saira Semi Condensed"/>
                <a:sym typeface="Saira Semi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ischlibrary.tufts.edu/get-help/ask-u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.tufts.edu/agambl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o.tufts.edu/agambl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?utm_source=templat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ontsquirrel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ischlibrary.tufts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ischlibrary.tufts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schlibrary.tufts.ed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178091" y="784438"/>
            <a:ext cx="4558272" cy="29706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US" dirty="0">
                <a:solidFill>
                  <a:schemeClr val="accent4"/>
                </a:solidFill>
              </a:rPr>
              <a:t>Community Health Research</a:t>
            </a:r>
            <a:br>
              <a:rPr lang="en-US" dirty="0">
                <a:solidFill>
                  <a:schemeClr val="accent4"/>
                </a:solidFill>
              </a:rPr>
            </a:br>
            <a:br>
              <a:rPr lang="en-US" sz="32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A. Gamble (they/them/theirs)</a:t>
            </a: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Tisch Library, Tufts University</a:t>
            </a:r>
            <a:endParaRPr sz="4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860ED-59B0-44DB-8EF1-07E7435D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research assistance?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1673B-B19C-45BF-8835-37705AF384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Discussing your topic and needs with a librarian</a:t>
            </a:r>
          </a:p>
          <a:p>
            <a:pPr lvl="1"/>
            <a:r>
              <a:rPr lang="en-US" dirty="0"/>
              <a:t>Set up a consultation</a:t>
            </a:r>
          </a:p>
          <a:p>
            <a:pPr lvl="1"/>
            <a:r>
              <a:rPr lang="en-US" dirty="0"/>
              <a:t>Send a chat</a:t>
            </a:r>
          </a:p>
          <a:p>
            <a:pPr lvl="1"/>
            <a:r>
              <a:rPr lang="en-US" dirty="0"/>
              <a:t>Email a librarian</a:t>
            </a:r>
          </a:p>
          <a:p>
            <a:pPr marL="533400" lvl="1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7620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https://tischlibrary.tufts.edu/get-help/ask-us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DBA30-7150-4629-A4EB-86489AE41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7882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3" name="Picture 2" descr="A cat sitting at a table surrounded by books, wearing a seater. The meme caption reads: When the going gets tough the tough get a librarian">
            <a:extLst>
              <a:ext uri="{FF2B5EF4-FFF2-40B4-BE49-F238E27FC236}">
                <a16:creationId xmlns:a16="http://schemas.microsoft.com/office/drawing/2014/main" id="{F8779B92-8FAA-4EAA-9DA6-5943D5DC5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274" y="510244"/>
            <a:ext cx="6179451" cy="412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96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ctrTitle"/>
          </p:nvPr>
        </p:nvSpPr>
        <p:spPr>
          <a:xfrm>
            <a:off x="930600" y="2056000"/>
            <a:ext cx="7282800" cy="584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 </a:t>
            </a:r>
            <a:r>
              <a:rPr lang="en-US" dirty="0"/>
              <a:t>I found something, now what?</a:t>
            </a:r>
            <a:endParaRPr dirty="0"/>
          </a:p>
        </p:txBody>
      </p:sp>
      <p:sp>
        <p:nvSpPr>
          <p:cNvPr id="74" name="Google Shape;74;p15"/>
          <p:cNvSpPr txBox="1">
            <a:spLocks noGrp="1"/>
          </p:cNvSpPr>
          <p:nvPr>
            <p:ph type="subTitle" idx="1"/>
          </p:nvPr>
        </p:nvSpPr>
        <p:spPr>
          <a:xfrm>
            <a:off x="930600" y="2736802"/>
            <a:ext cx="7282800" cy="35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Evaluating your materials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7562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"/>
          <p:cNvSpPr txBox="1">
            <a:spLocks noGrp="1"/>
          </p:cNvSpPr>
          <p:nvPr>
            <p:ph type="title"/>
          </p:nvPr>
        </p:nvSpPr>
        <p:spPr>
          <a:xfrm>
            <a:off x="930600" y="886017"/>
            <a:ext cx="7282800" cy="364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4"/>
                </a:solidFill>
              </a:rPr>
              <a:t>ASPECT</a:t>
            </a:r>
            <a:r>
              <a:rPr lang="en-US" dirty="0"/>
              <a:t>: a mnemonic for research </a:t>
            </a:r>
            <a:endParaRPr dirty="0"/>
          </a:p>
        </p:txBody>
      </p:sp>
      <p:sp>
        <p:nvSpPr>
          <p:cNvPr id="229" name="Google Shape;229;p29"/>
          <p:cNvSpPr txBox="1">
            <a:spLocks noGrp="1"/>
          </p:cNvSpPr>
          <p:nvPr>
            <p:ph type="body" idx="1"/>
          </p:nvPr>
        </p:nvSpPr>
        <p:spPr>
          <a:xfrm>
            <a:off x="914550" y="1415675"/>
            <a:ext cx="2268600" cy="133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4"/>
                </a:solidFill>
              </a:rPr>
              <a:t>A</a:t>
            </a:r>
            <a:r>
              <a:rPr lang="en-US" b="1" dirty="0"/>
              <a:t>uthority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Who created this?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What are their credentials?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Do they have similar works?</a:t>
            </a:r>
          </a:p>
        </p:txBody>
      </p:sp>
      <p:sp>
        <p:nvSpPr>
          <p:cNvPr id="230" name="Google Shape;230;p29"/>
          <p:cNvSpPr txBox="1">
            <a:spLocks noGrp="1"/>
          </p:cNvSpPr>
          <p:nvPr>
            <p:ph type="body" idx="2"/>
          </p:nvPr>
        </p:nvSpPr>
        <p:spPr>
          <a:xfrm>
            <a:off x="3421610" y="1415675"/>
            <a:ext cx="2268600" cy="133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4"/>
                </a:solidFill>
              </a:rPr>
              <a:t>S</a:t>
            </a:r>
            <a:r>
              <a:rPr lang="en-US" b="1" dirty="0"/>
              <a:t>ources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Is this presented as fact?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Is there documentation/ sources?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Are these credible?</a:t>
            </a:r>
          </a:p>
        </p:txBody>
      </p:sp>
      <p:sp>
        <p:nvSpPr>
          <p:cNvPr id="231" name="Google Shape;231;p29"/>
          <p:cNvSpPr txBox="1">
            <a:spLocks noGrp="1"/>
          </p:cNvSpPr>
          <p:nvPr>
            <p:ph type="body" idx="3"/>
          </p:nvPr>
        </p:nvSpPr>
        <p:spPr>
          <a:xfrm>
            <a:off x="5928668" y="1415675"/>
            <a:ext cx="3269120" cy="133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4"/>
                </a:solidFill>
              </a:rPr>
              <a:t>P</a:t>
            </a:r>
            <a:r>
              <a:rPr lang="en-US" b="1" dirty="0"/>
              <a:t>urpose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Why was this created?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Who is the audience?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Does this meet your research needs?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32" name="Google Shape;232;p29"/>
          <p:cNvSpPr txBox="1">
            <a:spLocks noGrp="1"/>
          </p:cNvSpPr>
          <p:nvPr>
            <p:ph type="sldNum" idx="12"/>
          </p:nvPr>
        </p:nvSpPr>
        <p:spPr>
          <a:xfrm>
            <a:off x="8213401" y="4248586"/>
            <a:ext cx="465300" cy="474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233" name="Google Shape;233;p29"/>
          <p:cNvSpPr txBox="1">
            <a:spLocks noGrp="1"/>
          </p:cNvSpPr>
          <p:nvPr>
            <p:ph type="body" idx="1"/>
          </p:nvPr>
        </p:nvSpPr>
        <p:spPr>
          <a:xfrm>
            <a:off x="930637" y="3296220"/>
            <a:ext cx="2268600" cy="133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4"/>
                </a:solidFill>
              </a:rPr>
              <a:t>E</a:t>
            </a:r>
            <a:r>
              <a:rPr lang="en-US" b="1" dirty="0"/>
              <a:t>venness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Is the material presented as objective?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Does the creator recognize their bias?</a:t>
            </a:r>
          </a:p>
        </p:txBody>
      </p:sp>
      <p:sp>
        <p:nvSpPr>
          <p:cNvPr id="234" name="Google Shape;234;p29"/>
          <p:cNvSpPr txBox="1">
            <a:spLocks noGrp="1"/>
          </p:cNvSpPr>
          <p:nvPr>
            <p:ph type="body" idx="2"/>
          </p:nvPr>
        </p:nvSpPr>
        <p:spPr>
          <a:xfrm>
            <a:off x="3421610" y="3296220"/>
            <a:ext cx="2268600" cy="133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4"/>
                </a:solidFill>
              </a:rPr>
              <a:t>C</a:t>
            </a:r>
            <a:r>
              <a:rPr lang="en-US" b="1" dirty="0"/>
              <a:t>overage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How does this support other information you’ve found?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Is this information useful to you?</a:t>
            </a:r>
          </a:p>
        </p:txBody>
      </p:sp>
      <p:sp>
        <p:nvSpPr>
          <p:cNvPr id="235" name="Google Shape;235;p29"/>
          <p:cNvSpPr txBox="1">
            <a:spLocks noGrp="1"/>
          </p:cNvSpPr>
          <p:nvPr>
            <p:ph type="body" idx="3"/>
          </p:nvPr>
        </p:nvSpPr>
        <p:spPr>
          <a:xfrm>
            <a:off x="5944765" y="3296220"/>
            <a:ext cx="2268600" cy="133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4"/>
                </a:solidFill>
              </a:rPr>
              <a:t>T</a:t>
            </a:r>
            <a:r>
              <a:rPr lang="en-US" b="1" dirty="0"/>
              <a:t>imeliness</a:t>
            </a:r>
          </a:p>
          <a:p>
            <a:pPr marL="0" lvl="0" indent="0">
              <a:buNone/>
            </a:pPr>
            <a:r>
              <a:rPr lang="en-US" sz="1400" dirty="0"/>
              <a:t>When was this published?</a:t>
            </a:r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Is the time it was published appropriate for your needs?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2EB35-1EE6-4158-9DA4-D1661D6634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pic>
        <p:nvPicPr>
          <p:cNvPr id="8" name="Picture 7" descr="&quot;Fuzzy&quot;, Homogenous Configurations in Apertito Journal of Nanoscience Technology Volume 1, Number 1, 2-14. Author Margaret Simpson, Kim Jong Fun and Edna Krabappel of Belford University">
            <a:extLst>
              <a:ext uri="{FF2B5EF4-FFF2-40B4-BE49-F238E27FC236}">
                <a16:creationId xmlns:a16="http://schemas.microsoft.com/office/drawing/2014/main" id="{58E0C8F4-9A1B-42EA-A33F-147DBB676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72" y="5416"/>
            <a:ext cx="8848528" cy="513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86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"/>
          <p:cNvSpPr txBox="1">
            <a:spLocks noGrp="1"/>
          </p:cNvSpPr>
          <p:nvPr>
            <p:ph type="title"/>
          </p:nvPr>
        </p:nvSpPr>
        <p:spPr>
          <a:xfrm>
            <a:off x="930600" y="886017"/>
            <a:ext cx="7282800" cy="364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Evaluating using </a:t>
            </a:r>
            <a:r>
              <a:rPr lang="en-US" dirty="0">
                <a:solidFill>
                  <a:schemeClr val="accent4"/>
                </a:solidFill>
              </a:rPr>
              <a:t>ASPECT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229" name="Google Shape;229;p29"/>
          <p:cNvSpPr txBox="1">
            <a:spLocks noGrp="1"/>
          </p:cNvSpPr>
          <p:nvPr>
            <p:ph type="body" idx="1"/>
          </p:nvPr>
        </p:nvSpPr>
        <p:spPr>
          <a:xfrm>
            <a:off x="914550" y="1415675"/>
            <a:ext cx="6599124" cy="133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4"/>
                </a:solidFill>
              </a:rPr>
              <a:t>A</a:t>
            </a:r>
            <a:r>
              <a:rPr lang="en-US" sz="3600" b="1" dirty="0"/>
              <a:t>uthority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Fictional authors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 indent="-457200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Belford University was shut down for being a fake school in 2012.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</p:txBody>
      </p:sp>
      <p:sp>
        <p:nvSpPr>
          <p:cNvPr id="232" name="Google Shape;232;p29"/>
          <p:cNvSpPr txBox="1">
            <a:spLocks noGrp="1"/>
          </p:cNvSpPr>
          <p:nvPr>
            <p:ph type="sldNum" idx="12"/>
          </p:nvPr>
        </p:nvSpPr>
        <p:spPr>
          <a:xfrm>
            <a:off x="8213401" y="4248586"/>
            <a:ext cx="465300" cy="474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8295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ctrTitle"/>
          </p:nvPr>
        </p:nvSpPr>
        <p:spPr>
          <a:xfrm>
            <a:off x="930600" y="2056000"/>
            <a:ext cx="7282800" cy="584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3. </a:t>
            </a:r>
            <a:r>
              <a:rPr lang="en-US" dirty="0"/>
              <a:t>Where else can I look?</a:t>
            </a:r>
            <a:endParaRPr dirty="0"/>
          </a:p>
        </p:txBody>
      </p:sp>
      <p:sp>
        <p:nvSpPr>
          <p:cNvPr id="74" name="Google Shape;74;p15"/>
          <p:cNvSpPr txBox="1">
            <a:spLocks noGrp="1"/>
          </p:cNvSpPr>
          <p:nvPr>
            <p:ph type="subTitle" idx="1"/>
          </p:nvPr>
        </p:nvSpPr>
        <p:spPr>
          <a:xfrm>
            <a:off x="930600" y="2736802"/>
            <a:ext cx="7282800" cy="35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Expanding your literature search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8158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EB62-F257-41A6-9D74-E99CC1840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searching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44A7F-DA3E-4042-8E70-A52E196E4A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resources that cited the literature you’ve selected</a:t>
            </a:r>
          </a:p>
          <a:p>
            <a:r>
              <a:rPr lang="en-US" dirty="0"/>
              <a:t>Finding references cited by the literature you’ve selected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22D8C-0C77-46B1-B37C-DDA06CEC49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9120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F390-502A-4817-92CF-EA08BA56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management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5664F-4CC5-4DCC-BEFB-9CC55917C3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Keep track of citations using a manager: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EndNote (proprietary, access while at Tufts)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Zotero (open source, stays with you)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Use any web clippers your reference manager provides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1A7ED-C0A4-4833-BC7F-68837A309B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4277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ctrTitle"/>
          </p:nvPr>
        </p:nvSpPr>
        <p:spPr>
          <a:xfrm>
            <a:off x="930600" y="2056000"/>
            <a:ext cx="7282800" cy="584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4. let’s try together</a:t>
            </a:r>
            <a:endParaRPr dirty="0"/>
          </a:p>
        </p:txBody>
      </p:sp>
      <p:sp>
        <p:nvSpPr>
          <p:cNvPr id="74" name="Google Shape;74;p15"/>
          <p:cNvSpPr txBox="1">
            <a:spLocks noGrp="1"/>
          </p:cNvSpPr>
          <p:nvPr>
            <p:ph type="subTitle" idx="1"/>
          </p:nvPr>
        </p:nvSpPr>
        <p:spPr>
          <a:xfrm>
            <a:off x="930600" y="2736802"/>
            <a:ext cx="7282800" cy="35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Class exercise (15-20 minutes)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682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ctrTitle" idx="4294967295"/>
          </p:nvPr>
        </p:nvSpPr>
        <p:spPr>
          <a:xfrm>
            <a:off x="930600" y="789712"/>
            <a:ext cx="3582000" cy="846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Hello!</a:t>
            </a:r>
            <a:endParaRPr sz="6000"/>
          </a:p>
        </p:txBody>
      </p:sp>
      <p:sp>
        <p:nvSpPr>
          <p:cNvPr id="66" name="Google Shape;66;p14"/>
          <p:cNvSpPr txBox="1">
            <a:spLocks noGrp="1"/>
          </p:cNvSpPr>
          <p:nvPr>
            <p:ph type="subTitle" idx="4294967295"/>
          </p:nvPr>
        </p:nvSpPr>
        <p:spPr>
          <a:xfrm>
            <a:off x="930600" y="1903103"/>
            <a:ext cx="7341530" cy="230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latin typeface="Ubuntu"/>
                <a:ea typeface="Ubuntu"/>
                <a:cs typeface="Ubuntu"/>
                <a:sym typeface="Ubuntu"/>
              </a:rPr>
              <a:t>I’m Alyson </a:t>
            </a:r>
            <a:r>
              <a:rPr lang="en-US" b="1" dirty="0">
                <a:latin typeface="Ubuntu"/>
                <a:ea typeface="Ubuntu"/>
                <a:cs typeface="Ubuntu"/>
                <a:sym typeface="Ubuntu"/>
              </a:rPr>
              <a:t>Gamble.</a:t>
            </a:r>
            <a:endParaRPr b="1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I am </a:t>
            </a:r>
            <a:r>
              <a:rPr lang="en-US" dirty="0"/>
              <a:t>the Research Librarian for the Sciences at Tufts.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I’m here to help you find, analyze, and utilize research.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You can find me at </a:t>
            </a:r>
            <a:r>
              <a:rPr lang="en-US" dirty="0">
                <a:hlinkClick r:id="rId3"/>
              </a:rPr>
              <a:t>go.tufts.edu/</a:t>
            </a:r>
            <a:r>
              <a:rPr lang="en-US" dirty="0" err="1">
                <a:hlinkClick r:id="rId3"/>
              </a:rPr>
              <a:t>agamble</a:t>
            </a:r>
            <a:endParaRPr lang="en-US" dirty="0"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213401" y="4248586"/>
            <a:ext cx="465300" cy="474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8E676-1D35-4A2E-9AA1-89914CB3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CC2C0-15D3-43DB-A699-9E37A0A286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Go to the Community Health LibGuide.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Select a database.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Locate an article in the database.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Evaluate the article using ASPECT.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Find an article that cited this article.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Find one of the references from this article.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Create a citation for the article.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68874-E9F6-428A-8864-FDA53BBAAB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95887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4"/>
          <p:cNvSpPr txBox="1">
            <a:spLocks noGrp="1"/>
          </p:cNvSpPr>
          <p:nvPr>
            <p:ph type="ctrTitle" idx="4294967295"/>
          </p:nvPr>
        </p:nvSpPr>
        <p:spPr>
          <a:xfrm>
            <a:off x="930600" y="789712"/>
            <a:ext cx="4520358" cy="846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Thank you!</a:t>
            </a:r>
            <a:endParaRPr sz="6000" dirty="0"/>
          </a:p>
        </p:txBody>
      </p:sp>
      <p:sp>
        <p:nvSpPr>
          <p:cNvPr id="284" name="Google Shape;284;p34"/>
          <p:cNvSpPr txBox="1">
            <a:spLocks noGrp="1"/>
          </p:cNvSpPr>
          <p:nvPr>
            <p:ph type="subTitle" idx="4294967295"/>
          </p:nvPr>
        </p:nvSpPr>
        <p:spPr>
          <a:xfrm>
            <a:off x="930600" y="1903103"/>
            <a:ext cx="3582000" cy="230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latin typeface="Ubuntu"/>
                <a:ea typeface="Ubuntu"/>
                <a:cs typeface="Ubuntu"/>
                <a:sym typeface="Ubuntu"/>
              </a:rPr>
              <a:t>Any questions?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latin typeface="Ubuntu"/>
                <a:ea typeface="Ubuntu"/>
                <a:cs typeface="Ubuntu"/>
                <a:sym typeface="Ubuntu"/>
              </a:rPr>
              <a:t>Reach out!</a:t>
            </a:r>
            <a:endParaRPr b="1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You can find me at </a:t>
            </a:r>
            <a:r>
              <a:rPr lang="en-US" dirty="0">
                <a:hlinkClick r:id="rId3"/>
              </a:rPr>
              <a:t>go.tufts.edu/</a:t>
            </a:r>
            <a:r>
              <a:rPr lang="en-US" dirty="0" err="1">
                <a:hlinkClick r:id="rId3"/>
              </a:rPr>
              <a:t>agamble</a:t>
            </a:r>
            <a:endParaRPr dirty="0"/>
          </a:p>
        </p:txBody>
      </p:sp>
      <p:sp>
        <p:nvSpPr>
          <p:cNvPr id="285" name="Google Shape;285;p34"/>
          <p:cNvSpPr txBox="1">
            <a:spLocks noGrp="1"/>
          </p:cNvSpPr>
          <p:nvPr>
            <p:ph type="sldNum" idx="12"/>
          </p:nvPr>
        </p:nvSpPr>
        <p:spPr>
          <a:xfrm>
            <a:off x="8213401" y="4248586"/>
            <a:ext cx="465300" cy="474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sp>
        <p:nvSpPr>
          <p:cNvPr id="6" name="Google Shape;504;p37">
            <a:extLst>
              <a:ext uri="{FF2B5EF4-FFF2-40B4-BE49-F238E27FC236}">
                <a16:creationId xmlns:a16="http://schemas.microsoft.com/office/drawing/2014/main" id="{3878CEB7-523F-4E63-A135-C5721E8F6538}"/>
              </a:ext>
            </a:extLst>
          </p:cNvPr>
          <p:cNvSpPr/>
          <p:nvPr/>
        </p:nvSpPr>
        <p:spPr>
          <a:xfrm>
            <a:off x="5450958" y="1684902"/>
            <a:ext cx="2229036" cy="2065112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5"/>
          <p:cNvSpPr txBox="1">
            <a:spLocks noGrp="1"/>
          </p:cNvSpPr>
          <p:nvPr>
            <p:ph type="title"/>
          </p:nvPr>
        </p:nvSpPr>
        <p:spPr>
          <a:xfrm>
            <a:off x="930600" y="886017"/>
            <a:ext cx="7282800" cy="364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Design </a:t>
            </a:r>
            <a:r>
              <a:rPr lang="en" dirty="0"/>
              <a:t>Credits</a:t>
            </a:r>
            <a:endParaRPr dirty="0"/>
          </a:p>
        </p:txBody>
      </p:sp>
      <p:sp>
        <p:nvSpPr>
          <p:cNvPr id="292" name="Google Shape;292;p35"/>
          <p:cNvSpPr txBox="1">
            <a:spLocks noGrp="1"/>
          </p:cNvSpPr>
          <p:nvPr>
            <p:ph type="body" idx="1"/>
          </p:nvPr>
        </p:nvSpPr>
        <p:spPr>
          <a:xfrm>
            <a:off x="930600" y="1415684"/>
            <a:ext cx="7282800" cy="278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/>
              <a:t>Special thanks to all the people who made and released these awesome resources for free: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 sz="2400" dirty="0"/>
              <a:t>Presentation template by </a:t>
            </a:r>
            <a:r>
              <a:rPr lang="en" sz="2400" u="sng" dirty="0">
                <a:solidFill>
                  <a:schemeClr val="hlink"/>
                </a:solidFill>
                <a:hlinkClick r:id="rId3"/>
              </a:rPr>
              <a:t>SlidesCarnival</a:t>
            </a:r>
            <a:endParaRPr sz="2400" dirty="0"/>
          </a:p>
          <a:p>
            <a:pPr>
              <a:spcBef>
                <a:spcPts val="0"/>
              </a:spcBef>
            </a:pPr>
            <a:r>
              <a:rPr lang="en" dirty="0">
                <a:solidFill>
                  <a:schemeClr val="hlink"/>
                </a:solidFill>
              </a:rPr>
              <a:t>Fonts from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Font Squirrel</a:t>
            </a:r>
            <a:endParaRPr lang="en-US" dirty="0"/>
          </a:p>
        </p:txBody>
      </p:sp>
      <p:sp>
        <p:nvSpPr>
          <p:cNvPr id="293" name="Google Shape;293;p35"/>
          <p:cNvSpPr txBox="1">
            <a:spLocks noGrp="1"/>
          </p:cNvSpPr>
          <p:nvPr>
            <p:ph type="sldNum" idx="12"/>
          </p:nvPr>
        </p:nvSpPr>
        <p:spPr>
          <a:xfrm>
            <a:off x="8213401" y="4248586"/>
            <a:ext cx="465300" cy="474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E2F95-36BE-4487-9ADC-4B947B6BE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Credits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EBA10-94A5-4353-9245-4D9462A3EB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ASPECT is from Clark College Libraries.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“Fuzzy” Homogenous Configurations was reported in Vox and widely shared on academic Twitter.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Belford University is summarized on Wikipedia.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Cat librarian meme is from Cliffside Park Public Library, Cliffside Park, New Jersey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81D9F-2321-4DBE-A9A3-7D1A30240E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844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ctrTitle"/>
          </p:nvPr>
        </p:nvSpPr>
        <p:spPr>
          <a:xfrm>
            <a:off x="930600" y="2056000"/>
            <a:ext cx="7701672" cy="5841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1. </a:t>
            </a:r>
            <a:r>
              <a:rPr lang="en-US" dirty="0"/>
              <a:t>What is the Tisch Library?</a:t>
            </a:r>
            <a:endParaRPr dirty="0"/>
          </a:p>
        </p:txBody>
      </p:sp>
      <p:sp>
        <p:nvSpPr>
          <p:cNvPr id="74" name="Google Shape;74;p15"/>
          <p:cNvSpPr txBox="1">
            <a:spLocks noGrp="1"/>
          </p:cNvSpPr>
          <p:nvPr>
            <p:ph type="subTitle" idx="1"/>
          </p:nvPr>
        </p:nvSpPr>
        <p:spPr>
          <a:xfrm>
            <a:off x="930600" y="2736802"/>
            <a:ext cx="7282800" cy="35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US" dirty="0"/>
              <a:t>More than “just books” …though we have those, too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930600" y="886017"/>
            <a:ext cx="7282800" cy="364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Resources available at Tisch Library</a:t>
            </a:r>
            <a:endParaRPr dirty="0"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930600" y="1415684"/>
            <a:ext cx="7282800" cy="278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dirty="0"/>
              <a:t>Academic databases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dirty="0"/>
              <a:t>Subject matter guides</a:t>
            </a:r>
            <a:endParaRPr lang="en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dirty="0"/>
              <a:t>Research assistance from librarians</a:t>
            </a:r>
            <a:endParaRPr dirty="0"/>
          </a:p>
          <a:p>
            <a:pPr marL="0" lvl="0" indent="0">
              <a:buNone/>
            </a:pPr>
            <a:r>
              <a:rPr lang="en-US" dirty="0"/>
              <a:t>These are </a:t>
            </a:r>
            <a:r>
              <a:rPr lang="en-US" b="1" dirty="0"/>
              <a:t>not</a:t>
            </a:r>
            <a:r>
              <a:rPr lang="en-US" dirty="0"/>
              <a:t> all the materials and services that are available to you, just the ones we have time to touch on today. Check the Tisch Library website (</a:t>
            </a:r>
            <a:r>
              <a:rPr lang="en-US" dirty="0">
                <a:hlinkClick r:id="rId3"/>
              </a:rPr>
              <a:t>tischlibrary.tufts.edu</a:t>
            </a:r>
            <a:r>
              <a:rPr lang="en-US" dirty="0"/>
              <a:t>) or ask me about more. </a:t>
            </a:r>
            <a:endParaRPr dirty="0"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8213401" y="4248586"/>
            <a:ext cx="465300" cy="474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97BD-F5B7-4652-864A-F4568356B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academic databases?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218A7-18AE-43C4-ADE5-53A21C344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4180" y="1407850"/>
            <a:ext cx="5185200" cy="326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Places where you can find and access articles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Not always full-text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Sometimes these are bibliographic databases of citations that may or may not have the entire article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Different databases also have different coverage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20D8E-266A-452A-8400-051A0A18B1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4604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ctrTitle"/>
          </p:nvPr>
        </p:nvSpPr>
        <p:spPr>
          <a:xfrm>
            <a:off x="1180763" y="1124786"/>
            <a:ext cx="7141116" cy="3150600"/>
          </a:xfrm>
          <a:ln>
            <a:solidFill>
              <a:schemeClr val="accent1"/>
            </a:solidFill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000" dirty="0">
                <a:latin typeface="Saira Semi Condensed" panose="020B0604020202020204" charset="0"/>
                <a:cs typeface="Saira Semi Condensed" panose="020B0604020202020204" charset="0"/>
              </a:rPr>
              <a:t>If you can’t find a copy in the </a:t>
            </a:r>
            <a:r>
              <a:rPr lang="en-US" sz="4000" dirty="0" err="1">
                <a:latin typeface="Saira Semi Condensed" panose="020B0604020202020204" charset="0"/>
                <a:cs typeface="Saira Semi Condensed" panose="020B0604020202020204" charset="0"/>
              </a:rPr>
              <a:t>tisch</a:t>
            </a:r>
            <a:r>
              <a:rPr lang="en-US" sz="4000" dirty="0">
                <a:latin typeface="Saira Semi Condensed" panose="020B0604020202020204" charset="0"/>
                <a:cs typeface="Saira Semi Condensed" panose="020B0604020202020204" charset="0"/>
              </a:rPr>
              <a:t> catalog, reach out. </a:t>
            </a:r>
            <a:br>
              <a:rPr lang="en-US" sz="4000" dirty="0">
                <a:latin typeface="Saira Semi Condensed" panose="020B0604020202020204" charset="0"/>
                <a:cs typeface="Saira Semi Condensed" panose="020B0604020202020204" charset="0"/>
              </a:rPr>
            </a:br>
            <a:r>
              <a:rPr lang="en-US" sz="4000" dirty="0">
                <a:latin typeface="Saira Semi Condensed" panose="020B0604020202020204" charset="0"/>
                <a:cs typeface="Saira Semi Condensed" panose="020B0604020202020204" charset="0"/>
              </a:rPr>
              <a:t>You can also place an inter-library loan (ILL) and the library will try to borrow it from another library. </a:t>
            </a:r>
          </a:p>
        </p:txBody>
      </p:sp>
      <p:sp>
        <p:nvSpPr>
          <p:cNvPr id="80" name="Google Shape;80;p16" hidden="1"/>
          <p:cNvSpPr txBox="1">
            <a:spLocks noGrp="1"/>
          </p:cNvSpPr>
          <p:nvPr>
            <p:ph type="sldNum" idx="4294967295"/>
          </p:nvPr>
        </p:nvSpPr>
        <p:spPr>
          <a:xfrm>
            <a:off x="8213401" y="4248586"/>
            <a:ext cx="465300" cy="474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600"/>
                </a:spcAft>
                <a:buNone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ctrTitle" idx="4294967295"/>
          </p:nvPr>
        </p:nvSpPr>
        <p:spPr>
          <a:xfrm>
            <a:off x="4626525" y="882425"/>
            <a:ext cx="3586800" cy="158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Finding a database</a:t>
            </a:r>
            <a:endParaRPr sz="6000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subTitle" idx="4294967295"/>
          </p:nvPr>
        </p:nvSpPr>
        <p:spPr>
          <a:xfrm>
            <a:off x="4626525" y="2538774"/>
            <a:ext cx="3586800" cy="1665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Here’s how to find the database PubMed on the Tisch Library site:</a:t>
            </a:r>
          </a:p>
          <a:p>
            <a:pPr marL="0" lvl="0" indent="0">
              <a:buNone/>
            </a:pPr>
            <a:r>
              <a:rPr lang="en-US" dirty="0">
                <a:hlinkClick r:id="rId3"/>
              </a:rPr>
              <a:t>tischlibrary.tufts.edu</a:t>
            </a:r>
            <a:endParaRPr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213401" y="4248586"/>
            <a:ext cx="465300" cy="474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97BD-F5B7-4652-864A-F4568356B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subject matter guides?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218A7-18AE-43C4-ADE5-53A21C344A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Librarian-created research guides</a:t>
            </a:r>
          </a:p>
          <a:p>
            <a:pPr lvl="1"/>
            <a:r>
              <a:rPr lang="en-US" dirty="0"/>
              <a:t>AKA LibGuides</a:t>
            </a:r>
          </a:p>
          <a:p>
            <a:r>
              <a:rPr lang="en-US" dirty="0"/>
              <a:t>Links to subject-specific resources</a:t>
            </a:r>
          </a:p>
          <a:p>
            <a:pPr lvl="1"/>
            <a:r>
              <a:rPr lang="en-US" dirty="0"/>
              <a:t>Databases</a:t>
            </a:r>
          </a:p>
          <a:p>
            <a:pPr lvl="1"/>
            <a:r>
              <a:rPr lang="en-US" dirty="0"/>
              <a:t>Books</a:t>
            </a:r>
          </a:p>
          <a:p>
            <a:pPr lvl="1"/>
            <a:r>
              <a:rPr lang="en-US" dirty="0"/>
              <a:t>…and more!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20D8E-266A-452A-8400-051A0A18B1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7700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ctrTitle" idx="4294967295"/>
          </p:nvPr>
        </p:nvSpPr>
        <p:spPr>
          <a:xfrm>
            <a:off x="4626525" y="882425"/>
            <a:ext cx="3586800" cy="158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Finding a LibGuide</a:t>
            </a:r>
            <a:endParaRPr sz="6000"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subTitle" idx="4294967295"/>
          </p:nvPr>
        </p:nvSpPr>
        <p:spPr>
          <a:xfrm>
            <a:off x="4626525" y="2351941"/>
            <a:ext cx="3586800" cy="1665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Here’s how to find the Community Health guide on the Tisch Library site:</a:t>
            </a:r>
          </a:p>
          <a:p>
            <a:pPr marL="0" lvl="0" indent="0">
              <a:buNone/>
            </a:pPr>
            <a:r>
              <a:rPr lang="en-US" dirty="0">
                <a:hlinkClick r:id="rId3"/>
              </a:rPr>
              <a:t>tischlibrary.tufts.edu</a:t>
            </a:r>
            <a:endParaRPr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213401" y="4248586"/>
            <a:ext cx="465300" cy="474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838402"/>
      </p:ext>
    </p:extLst>
  </p:cSld>
  <p:clrMapOvr>
    <a:masterClrMapping/>
  </p:clrMapOvr>
</p:sld>
</file>

<file path=ppt/theme/theme1.xml><?xml version="1.0" encoding="utf-8"?>
<a:theme xmlns:a="http://schemas.openxmlformats.org/drawingml/2006/main" name="Dardanius template">
  <a:themeElements>
    <a:clrScheme name="Custom 347">
      <a:dk1>
        <a:srgbClr val="FFFFFF"/>
      </a:dk1>
      <a:lt1>
        <a:srgbClr val="1D0216"/>
      </a:lt1>
      <a:dk2>
        <a:srgbClr val="A58CA2"/>
      </a:dk2>
      <a:lt2>
        <a:srgbClr val="5C2C4F"/>
      </a:lt2>
      <a:accent1>
        <a:srgbClr val="B64B7F"/>
      </a:accent1>
      <a:accent2>
        <a:srgbClr val="881882"/>
      </a:accent2>
      <a:accent3>
        <a:srgbClr val="705FA0"/>
      </a:accent3>
      <a:accent4>
        <a:srgbClr val="E6AE39"/>
      </a:accent4>
      <a:accent5>
        <a:srgbClr val="591341"/>
      </a:accent5>
      <a:accent6>
        <a:srgbClr val="1D0216"/>
      </a:accent6>
      <a:hlink>
        <a:srgbClr val="F8BEF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694</Words>
  <Application>Microsoft Office PowerPoint</Application>
  <PresentationFormat>On-screen Show (16:9)</PresentationFormat>
  <Paragraphs>128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Bebas Neue</vt:lpstr>
      <vt:lpstr>Arial</vt:lpstr>
      <vt:lpstr>Saira SemiCondensed Light</vt:lpstr>
      <vt:lpstr>Wingdings</vt:lpstr>
      <vt:lpstr>Saira Semi Condensed</vt:lpstr>
      <vt:lpstr>Ubuntu</vt:lpstr>
      <vt:lpstr>Dardanius template</vt:lpstr>
      <vt:lpstr>Community Health Research  A. Gamble (they/them/theirs) Tisch Library, Tufts University</vt:lpstr>
      <vt:lpstr>Hello!</vt:lpstr>
      <vt:lpstr> 1. What is the Tisch Library?</vt:lpstr>
      <vt:lpstr> Resources available at Tisch Library</vt:lpstr>
      <vt:lpstr>What are academic databases? </vt:lpstr>
      <vt:lpstr>If you can’t find a copy in the tisch catalog, reach out.  You can also place an inter-library loan (ILL) and the library will try to borrow it from another library. </vt:lpstr>
      <vt:lpstr>Finding a database</vt:lpstr>
      <vt:lpstr>What are subject matter guides? </vt:lpstr>
      <vt:lpstr>Finding a LibGuide</vt:lpstr>
      <vt:lpstr>What is research assistance?</vt:lpstr>
      <vt:lpstr>PowerPoint Presentation</vt:lpstr>
      <vt:lpstr>2. I found something, now what?</vt:lpstr>
      <vt:lpstr>ASPECT: a mnemonic for research </vt:lpstr>
      <vt:lpstr>PowerPoint Presentation</vt:lpstr>
      <vt:lpstr>Evaluating using ASPECT</vt:lpstr>
      <vt:lpstr>3. Where else can I look?</vt:lpstr>
      <vt:lpstr>Citation searching</vt:lpstr>
      <vt:lpstr>Citation management</vt:lpstr>
      <vt:lpstr>4. let’s try together</vt:lpstr>
      <vt:lpstr>Class activity</vt:lpstr>
      <vt:lpstr>Thank you!</vt:lpstr>
      <vt:lpstr>Design Credits</vt:lpstr>
      <vt:lpstr>Resource 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Health Research  A. Gamble (they/them/theirs) Tisch Library, Tufts University</dc:title>
  <dc:creator>Gamble, Alyson</dc:creator>
  <cp:lastModifiedBy>Gamble, Alyson</cp:lastModifiedBy>
  <cp:revision>8</cp:revision>
  <dcterms:modified xsi:type="dcterms:W3CDTF">2020-10-05T00:49:09Z</dcterms:modified>
</cp:coreProperties>
</file>