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88" r:id="rId4"/>
    <p:sldId id="264" r:id="rId5"/>
    <p:sldId id="259" r:id="rId6"/>
    <p:sldId id="286" r:id="rId7"/>
    <p:sldId id="287" r:id="rId8"/>
    <p:sldId id="260" r:id="rId9"/>
    <p:sldId id="285" r:id="rId10"/>
    <p:sldId id="290" r:id="rId11"/>
    <p:sldId id="296" r:id="rId12"/>
    <p:sldId id="262" r:id="rId13"/>
    <p:sldId id="291" r:id="rId14"/>
    <p:sldId id="297" r:id="rId15"/>
    <p:sldId id="292" r:id="rId16"/>
    <p:sldId id="298" r:id="rId17"/>
    <p:sldId id="295" r:id="rId18"/>
    <p:sldId id="300" r:id="rId19"/>
    <p:sldId id="299" r:id="rId20"/>
    <p:sldId id="289" r:id="rId21"/>
    <p:sldId id="278" r:id="rId22"/>
    <p:sldId id="279" r:id="rId23"/>
  </p:sldIdLst>
  <p:sldSz cx="9144000" cy="5143500" type="screen16x9"/>
  <p:notesSz cx="6858000" cy="9144000"/>
  <p:embeddedFontLst>
    <p:embeddedFont>
      <p:font typeface="Playfair Displ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FBFCD-A409-4A48-A3A6-E12BD9F29CA7}">
  <a:tblStyle styleId="{06BFBFCD-A409-4A48-A3A6-E12BD9F29C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7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61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84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5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33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48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04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38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7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6165600" cy="1159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3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735750"/>
            <a:ext cx="5563500" cy="1159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92454"/>
            <a:ext cx="5563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85450" y="1628400"/>
            <a:ext cx="5373000" cy="8199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8" dist="28575" dir="7500000" algn="bl" rotWithShape="0">
              <a:srgbClr val="351C75">
                <a:alpha val="28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</a:rPr>
              <a:t>“</a:t>
            </a:r>
            <a:endParaRPr sz="9600" b="1">
              <a:solidFill>
                <a:schemeClr val="lt1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⋄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092425" y="1617525"/>
            <a:ext cx="3280800" cy="261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⋄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770714" y="1617525"/>
            <a:ext cx="3280800" cy="261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⋄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2425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99776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07127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964800" y="4011800"/>
            <a:ext cx="72144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4423650" y="389347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1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3">
  <p:cSld name="BLANK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rgbClr val="C9695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○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lib.umich.edu/c.php?g=282901&amp;p=7085949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o.tufts.edu/agamb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.org/support/training/scifinder-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://unsplash.com/&amp;utm_source=slidescarniv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ezproxy.library.tufts.edu/login?url=http://scifinder.cas.org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s.org/support/training/scifinder/reaction-search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685799" y="1991825"/>
            <a:ext cx="7791893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Chemical Literature Searching: </a:t>
            </a:r>
            <a:r>
              <a:rPr lang="en-US" dirty="0" err="1"/>
              <a:t>SciFinder</a:t>
            </a:r>
            <a:br>
              <a:rPr lang="en-US" dirty="0"/>
            </a:br>
            <a:r>
              <a:rPr lang="en-US" sz="2400" dirty="0"/>
              <a:t>A. Gamble</a:t>
            </a:r>
            <a:br>
              <a:rPr lang="en-US" sz="2400" dirty="0"/>
            </a:br>
            <a:r>
              <a:rPr lang="en-US" sz="2400" dirty="0"/>
              <a:t>Tisch Library, Tufts University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0B002-8E73-4727-914E-04CA2BD3F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12</a:t>
            </a:r>
            <a:r>
              <a:rPr lang="en-US" dirty="0"/>
              <a:t> H</a:t>
            </a:r>
            <a:r>
              <a:rPr lang="en-US" baseline="-25000" dirty="0"/>
              <a:t>9</a:t>
            </a:r>
            <a:r>
              <a:rPr lang="en-US" dirty="0"/>
              <a:t> N 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AE1F0-A7B0-4F37-876D-BC9D59423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5D85E762-A7B3-4037-8472-D4ABB800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395412"/>
            <a:ext cx="2867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50"/>
            <a:ext cx="4160400" cy="1159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1"/>
                </a:solidFill>
              </a:rPr>
              <a:t>Let’s try: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878150"/>
            <a:ext cx="4554900" cy="784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Finding information about the reaction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42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Let’s…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Get reactions where it is a reactant or reagent</a:t>
            </a:r>
          </a:p>
          <a:p>
            <a:pPr>
              <a:spcBef>
                <a:spcPts val="0"/>
              </a:spcBef>
            </a:pPr>
            <a:r>
              <a:rPr lang="en-US" dirty="0"/>
              <a:t>Find the commercial availability</a:t>
            </a:r>
          </a:p>
          <a:p>
            <a:pPr>
              <a:spcBef>
                <a:spcPts val="0"/>
              </a:spcBef>
            </a:pPr>
            <a:r>
              <a:rPr lang="en-US" dirty="0"/>
              <a:t>Breadcrumb reaction trail</a:t>
            </a:r>
          </a:p>
          <a:p>
            <a:pPr>
              <a:spcBef>
                <a:spcPts val="0"/>
              </a:spcBef>
            </a:pPr>
            <a:r>
              <a:rPr lang="en-US" dirty="0"/>
              <a:t>Send the information to </a:t>
            </a:r>
            <a:r>
              <a:rPr lang="en-US" dirty="0" err="1"/>
              <a:t>SciPlanner</a:t>
            </a:r>
            <a:endParaRPr lang="en-US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799" y="1735750"/>
            <a:ext cx="616156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 references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C708-A8B5-4BCD-89DD-836020D3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Locating appropriate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568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50"/>
            <a:ext cx="4160400" cy="1159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1"/>
                </a:solidFill>
              </a:rPr>
              <a:t>Let’s try: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878150"/>
            <a:ext cx="4554900" cy="784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Finding information about the reaction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0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Let’s…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Sort by cited references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Sort by year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Find other publications by author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Get the full text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64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799" y="1735750"/>
            <a:ext cx="7425814" cy="1256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br>
              <a:rPr lang="en-US" dirty="0"/>
            </a:br>
            <a:r>
              <a:rPr lang="en-US" dirty="0"/>
              <a:t>Working with references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C708-A8B5-4BCD-89DD-836020D3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“Looking for the real”</a:t>
            </a:r>
          </a:p>
        </p:txBody>
      </p:sp>
    </p:spTree>
    <p:extLst>
      <p:ext uri="{BB962C8B-B14F-4D97-AF65-F5344CB8AC3E}">
        <p14:creationId xmlns:p14="http://schemas.microsoft.com/office/powerpoint/2010/main" val="176801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Let’s…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Determine if you can recreate the experiment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Find a citation from the references (breadcrumb)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-US" dirty="0"/>
              <a:t>Create a citation for a reference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08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799" y="1735750"/>
            <a:ext cx="7425814" cy="1256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</a:t>
            </a:r>
            <a:br>
              <a:rPr lang="en-US" dirty="0"/>
            </a:br>
            <a:r>
              <a:rPr lang="en-US" dirty="0"/>
              <a:t>Last bits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C708-A8B5-4BCD-89DD-836020D3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SciFinder</a:t>
            </a:r>
            <a:r>
              <a:rPr lang="en-US" dirty="0"/>
              <a:t>-n &amp; more resources</a:t>
            </a:r>
          </a:p>
        </p:txBody>
      </p:sp>
    </p:spTree>
    <p:extLst>
      <p:ext uri="{BB962C8B-B14F-4D97-AF65-F5344CB8AC3E}">
        <p14:creationId xmlns:p14="http://schemas.microsoft.com/office/powerpoint/2010/main" val="313770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01C4-2297-4AAE-AE11-19122006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SciFinder</a:t>
            </a:r>
            <a:r>
              <a:rPr lang="en-US" dirty="0"/>
              <a:t>-n?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F1CBD-71F4-4B18-8724-2D10EA14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425" y="1455676"/>
            <a:ext cx="6959100" cy="2379300"/>
          </a:xfrm>
        </p:spPr>
        <p:txBody>
          <a:bodyPr/>
          <a:lstStyle/>
          <a:p>
            <a:r>
              <a:rPr lang="en-US" dirty="0" err="1"/>
              <a:t>SciFinder</a:t>
            </a:r>
            <a:r>
              <a:rPr lang="en-US" dirty="0"/>
              <a:t>-n is the new generation of </a:t>
            </a:r>
            <a:r>
              <a:rPr lang="en-US" dirty="0" err="1"/>
              <a:t>SciFinder</a:t>
            </a:r>
            <a:r>
              <a:rPr lang="en-US" dirty="0"/>
              <a:t>.</a:t>
            </a:r>
          </a:p>
          <a:p>
            <a:r>
              <a:rPr lang="en-US" dirty="0"/>
              <a:t>Different interface</a:t>
            </a:r>
          </a:p>
          <a:p>
            <a:r>
              <a:rPr lang="en-US" dirty="0"/>
              <a:t>Search similarly to how we did today</a:t>
            </a:r>
          </a:p>
          <a:p>
            <a:pPr lvl="1"/>
            <a:r>
              <a:rPr lang="en-US" dirty="0"/>
              <a:t>Any questions about it or want a walkthrough: reach out</a:t>
            </a:r>
          </a:p>
          <a:p>
            <a:r>
              <a:rPr lang="en-US" dirty="0"/>
              <a:t>Read more in </a:t>
            </a:r>
            <a:r>
              <a:rPr lang="en-US" dirty="0">
                <a:hlinkClick r:id="rId2"/>
              </a:rPr>
              <a:t>this research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D74FC-8C70-48EE-B56D-14917BBA7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75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1325465"/>
            <a:ext cx="6593700" cy="5667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Hi, I’m Alyson!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294967295"/>
          </p:nvPr>
        </p:nvSpPr>
        <p:spPr>
          <a:xfrm>
            <a:off x="871491" y="1829471"/>
            <a:ext cx="7202543" cy="15396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I’m the Research Librarian for the Sciences at Tisch.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I use they series pronouns.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You can find me 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go.tufts.edu/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agamble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always ask me for help.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Resources</a:t>
            </a:r>
            <a:endParaRPr dirty="0"/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CAS </a:t>
            </a:r>
            <a:r>
              <a:rPr lang="en-US" sz="2400" b="1" dirty="0" err="1"/>
              <a:t>SciFinder</a:t>
            </a:r>
            <a:r>
              <a:rPr lang="en-US" sz="2400" b="1" dirty="0"/>
              <a:t> training</a:t>
            </a:r>
            <a:endParaRPr lang="en-US" b="1" dirty="0"/>
          </a:p>
          <a:p>
            <a:pPr marL="0" lvl="0" indent="0">
              <a:buNone/>
            </a:pPr>
            <a:r>
              <a:rPr lang="en-US" sz="2000" dirty="0">
                <a:hlinkClick r:id="rId3"/>
              </a:rPr>
              <a:t>https://www.cas.org/support/training/scifinder-n</a:t>
            </a:r>
            <a:endParaRPr lang="en-US" sz="2000" dirty="0"/>
          </a:p>
          <a:p>
            <a:pPr marL="0" lvl="0" indent="0">
              <a:buNone/>
            </a:pPr>
            <a:r>
              <a:rPr lang="en-US" b="1" dirty="0"/>
              <a:t>Chem152 Research Guide</a:t>
            </a:r>
          </a:p>
          <a:p>
            <a:pPr marL="0" lvl="0" indent="0">
              <a:buNone/>
            </a:pPr>
            <a:r>
              <a:rPr lang="en-US" sz="2000" dirty="0"/>
              <a:t>https://researchguides.library.tufts.edu/Chem152</a:t>
            </a:r>
          </a:p>
          <a:p>
            <a:pPr marL="0" lvl="0" indent="0">
              <a:buNone/>
            </a:pPr>
            <a:r>
              <a:rPr lang="en-US" b="1" dirty="0"/>
              <a:t>Contact me</a:t>
            </a:r>
          </a:p>
          <a:p>
            <a:pPr marL="0" lvl="0" indent="0">
              <a:buNone/>
            </a:pPr>
            <a:r>
              <a:rPr lang="en-US" dirty="0"/>
              <a:t>alyson.gamble@tufts.edu</a:t>
            </a:r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08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ctrTitle" idx="4294967295"/>
          </p:nvPr>
        </p:nvSpPr>
        <p:spPr>
          <a:xfrm>
            <a:off x="541075" y="1775980"/>
            <a:ext cx="8061900" cy="5667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lt1"/>
                </a:solidFill>
              </a:rPr>
              <a:t>Thank you!</a:t>
            </a:r>
            <a:br>
              <a:rPr lang="en-US" sz="5000" dirty="0">
                <a:solidFill>
                  <a:schemeClr val="lt1"/>
                </a:solidFill>
              </a:rPr>
            </a:br>
            <a:r>
              <a:rPr lang="en" sz="5000" dirty="0">
                <a:solidFill>
                  <a:schemeClr val="lt1"/>
                </a:solidFill>
              </a:rPr>
              <a:t>Any questions?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4294967295"/>
          </p:nvPr>
        </p:nvSpPr>
        <p:spPr>
          <a:xfrm>
            <a:off x="541075" y="2800821"/>
            <a:ext cx="8061900" cy="13830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go.tufts.edu/</a:t>
            </a:r>
            <a:r>
              <a:rPr lang="en-US" sz="3600" b="1" dirty="0" err="1">
                <a:solidFill>
                  <a:schemeClr val="lt1"/>
                </a:solidFill>
              </a:rPr>
              <a:t>agamble</a:t>
            </a:r>
            <a:endParaRPr lang="en-US"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alyson.gamble@tufts.edu</a:t>
            </a:r>
            <a:endParaRPr sz="3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</a:t>
            </a:r>
            <a:r>
              <a:rPr lang="en" dirty="0"/>
              <a:t>Credits</a:t>
            </a:r>
            <a:endParaRPr dirty="0"/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⋄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Unsplash</a:t>
            </a:r>
            <a:endParaRPr lang="en" sz="2400" u="sng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>
                <a:solidFill>
                  <a:schemeClr val="hlink"/>
                </a:solidFill>
              </a:rPr>
              <a:t>Font from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fontsquirrel.com</a:t>
            </a:r>
            <a:endParaRPr sz="2400"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4BB6A-5A14-4A45-B4C1-3C9BD1A1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SciFinder</a:t>
            </a:r>
            <a:r>
              <a:rPr lang="en-US" dirty="0"/>
              <a:t>: Produced by Chemical Abstracts Service (CAS)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3DE01-5886-44AA-B8A8-F4BE4F88E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/>
              <a:t>Search by:</a:t>
            </a:r>
          </a:p>
          <a:p>
            <a:pPr lvl="1"/>
            <a:r>
              <a:rPr lang="en-US" sz="2000" dirty="0"/>
              <a:t>Topic	</a:t>
            </a:r>
          </a:p>
          <a:p>
            <a:pPr lvl="1"/>
            <a:r>
              <a:rPr lang="en-US" sz="2000" dirty="0"/>
              <a:t>Substances by name</a:t>
            </a:r>
          </a:p>
          <a:p>
            <a:pPr lvl="1"/>
            <a:r>
              <a:rPr lang="en-US" sz="2000" dirty="0"/>
              <a:t>Author </a:t>
            </a:r>
          </a:p>
          <a:p>
            <a:pPr lvl="1"/>
            <a:r>
              <a:rPr lang="en-US" sz="2000" dirty="0"/>
              <a:t>CAS Registry Number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3956D-12A9-4D85-ACDE-8F69641987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/>
              <a:t>Draw:</a:t>
            </a:r>
          </a:p>
          <a:p>
            <a:pPr lvl="1"/>
            <a:r>
              <a:rPr lang="en-US" sz="2000" dirty="0"/>
              <a:t>Chemical structures</a:t>
            </a:r>
          </a:p>
          <a:p>
            <a:pPr lvl="1"/>
            <a:r>
              <a:rPr lang="en-US" sz="2000" dirty="0"/>
              <a:t>Substructures </a:t>
            </a:r>
          </a:p>
          <a:p>
            <a:pPr lvl="1"/>
            <a:r>
              <a:rPr lang="en-US" sz="2000" dirty="0"/>
              <a:t>Reactions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C7850-B075-4DD1-9FE2-4E2FE3C1FB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0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Today’s Objectives</a:t>
            </a:r>
            <a:endParaRPr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1092425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Reaction searching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Find specific information about a reaction</a:t>
            </a: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3499776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Setting limits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Limiting your results</a:t>
            </a:r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5907127" y="1617525"/>
            <a:ext cx="2144400" cy="24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Cited references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Finding cited references – and citing your own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799" y="1735750"/>
            <a:ext cx="616156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Accessing </a:t>
            </a:r>
            <a:r>
              <a:rPr lang="en-US" dirty="0" err="1"/>
              <a:t>SciFinder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C708-A8B5-4BCD-89DD-836020D3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begin your session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96D42-601C-46CD-BB93-BEDDF6653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77" y="1266893"/>
            <a:ext cx="8732874" cy="724940"/>
          </a:xfrm>
        </p:spPr>
        <p:txBody>
          <a:bodyPr/>
          <a:lstStyle/>
          <a:p>
            <a:pPr marL="38100" indent="0" algn="l">
              <a:buNone/>
            </a:pPr>
            <a:r>
              <a:rPr lang="en-US" i="0" dirty="0"/>
              <a:t>You will need to register for a </a:t>
            </a:r>
            <a:r>
              <a:rPr lang="en-US" i="0" dirty="0" err="1"/>
              <a:t>SciFinder</a:t>
            </a:r>
            <a:r>
              <a:rPr lang="en-US" i="0" dirty="0"/>
              <a:t> account.</a:t>
            </a:r>
          </a:p>
          <a:p>
            <a:pPr marL="38100" indent="0" algn="l">
              <a:buNone/>
            </a:pPr>
            <a:r>
              <a:rPr lang="en-US" i="0" dirty="0"/>
              <a:t>Once you are registered, you can access </a:t>
            </a:r>
            <a:r>
              <a:rPr lang="en-US" i="0" dirty="0" err="1"/>
              <a:t>SciFinder</a:t>
            </a:r>
            <a:r>
              <a:rPr lang="en-US" i="0" dirty="0"/>
              <a:t> Web here:</a:t>
            </a:r>
          </a:p>
          <a:p>
            <a:pPr marL="38100" indent="0" algn="l">
              <a:buNone/>
            </a:pP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http://scifinder.cas.org.ezproxy.library.tufts.edu/</a:t>
            </a:r>
            <a:endParaRPr 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5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799" y="1735750"/>
            <a:ext cx="616156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searching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C708-A8B5-4BCD-89DD-836020D3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relevant reactions</a:t>
            </a:r>
          </a:p>
        </p:txBody>
      </p:sp>
    </p:spTree>
    <p:extLst>
      <p:ext uri="{BB962C8B-B14F-4D97-AF65-F5344CB8AC3E}">
        <p14:creationId xmlns:p14="http://schemas.microsoft.com/office/powerpoint/2010/main" val="39310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50"/>
            <a:ext cx="4160400" cy="1159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1"/>
                </a:solidFill>
              </a:rPr>
              <a:t>Let’s try: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878150"/>
            <a:ext cx="4554900" cy="7848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7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Finding a reaction.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E2FF-B3D6-4408-8DA5-CCF7C484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 reaction in </a:t>
            </a:r>
            <a:r>
              <a:rPr lang="en-US" dirty="0" err="1"/>
              <a:t>SciFinder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EB2C6-842E-418D-8ACA-9CC73BBDB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/>
              <a:t>Click Reaction Structure on main page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Set limits: variability only as specified or substructure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Draw to broaden or narrow your search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Choose other limiters as needed</a:t>
            </a:r>
          </a:p>
          <a:p>
            <a:pPr marL="533400" indent="-457200">
              <a:buFont typeface="+mj-lt"/>
              <a:buAutoNum type="arabicPeriod"/>
            </a:pPr>
            <a:endParaRPr lang="en-US" dirty="0"/>
          </a:p>
          <a:p>
            <a:pPr marL="5334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B97FF-D179-4D08-8CE6-EA17D5D78396}"/>
              </a:ext>
            </a:extLst>
          </p:cNvPr>
          <p:cNvSpPr txBox="1"/>
          <p:nvPr/>
        </p:nvSpPr>
        <p:spPr>
          <a:xfrm>
            <a:off x="730102" y="3996817"/>
            <a:ext cx="76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 the CAS video here: </a:t>
            </a:r>
            <a:r>
              <a:rPr lang="en-US" dirty="0">
                <a:hlinkClick r:id="rId2"/>
              </a:rPr>
              <a:t>https://www.cas.org/support/training/scifinder/reaction-searching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4606"/>
      </p:ext>
    </p:extLst>
  </p:cSld>
  <p:clrMapOvr>
    <a:masterClrMapping/>
  </p:clrMapOvr>
</p:sld>
</file>

<file path=ppt/theme/theme1.xml><?xml version="1.0" encoding="utf-8"?>
<a:theme xmlns:a="http://schemas.openxmlformats.org/drawingml/2006/main" name="Corin template">
  <a:themeElements>
    <a:clrScheme name="Custom 347">
      <a:dk1>
        <a:srgbClr val="5F5958"/>
      </a:dk1>
      <a:lt1>
        <a:srgbClr val="FFFFFF"/>
      </a:lt1>
      <a:dk2>
        <a:srgbClr val="302A2A"/>
      </a:dk2>
      <a:lt2>
        <a:srgbClr val="CCCCCC"/>
      </a:lt2>
      <a:accent1>
        <a:srgbClr val="C96951"/>
      </a:accent1>
      <a:accent2>
        <a:srgbClr val="E39174"/>
      </a:accent2>
      <a:accent3>
        <a:srgbClr val="60919C"/>
      </a:accent3>
      <a:accent4>
        <a:srgbClr val="8DB4BD"/>
      </a:accent4>
      <a:accent5>
        <a:srgbClr val="BD8763"/>
      </a:accent5>
      <a:accent6>
        <a:srgbClr val="E6BC9E"/>
      </a:accent6>
      <a:hlink>
        <a:srgbClr val="5F595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482</Words>
  <Application>Microsoft Office PowerPoint</Application>
  <PresentationFormat>On-screen Show (16:9)</PresentationFormat>
  <Paragraphs>101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Playfair Display</vt:lpstr>
      <vt:lpstr>Arial</vt:lpstr>
      <vt:lpstr>Corin template</vt:lpstr>
      <vt:lpstr>Chemical Literature Searching: SciFinder A. Gamble Tisch Library, Tufts University</vt:lpstr>
      <vt:lpstr>Hi, I’m Alyson!</vt:lpstr>
      <vt:lpstr>SciFinder: Produced by Chemical Abstracts Service (CAS)</vt:lpstr>
      <vt:lpstr>Today’s Objectives</vt:lpstr>
      <vt:lpstr>1. Accessing SciFinder</vt:lpstr>
      <vt:lpstr>PowerPoint Presentation</vt:lpstr>
      <vt:lpstr>2. Reaction searching</vt:lpstr>
      <vt:lpstr>Let’s try:</vt:lpstr>
      <vt:lpstr>Searching for a reaction in SciFinder</vt:lpstr>
      <vt:lpstr>PowerPoint Presentation</vt:lpstr>
      <vt:lpstr>Let’s try:</vt:lpstr>
      <vt:lpstr>Let’s…</vt:lpstr>
      <vt:lpstr>3. Finding references</vt:lpstr>
      <vt:lpstr>Let’s try:</vt:lpstr>
      <vt:lpstr>Let’s…</vt:lpstr>
      <vt:lpstr>4. Working with references</vt:lpstr>
      <vt:lpstr>Let’s…</vt:lpstr>
      <vt:lpstr>5. Last bits</vt:lpstr>
      <vt:lpstr>What is SciFinder-n? </vt:lpstr>
      <vt:lpstr>More Resources</vt:lpstr>
      <vt:lpstr>Thank you! Any questions?</vt:lpstr>
      <vt:lpstr>Design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Gamble, Alyson</cp:lastModifiedBy>
  <cp:revision>22</cp:revision>
  <dcterms:modified xsi:type="dcterms:W3CDTF">2020-09-11T20:08:08Z</dcterms:modified>
</cp:coreProperties>
</file>