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5"/>
  </p:notesMasterIdLst>
  <p:sldIdLst>
    <p:sldId id="286" r:id="rId2"/>
    <p:sldId id="287" r:id="rId3"/>
    <p:sldId id="288" r:id="rId4"/>
    <p:sldId id="289" r:id="rId5"/>
    <p:sldId id="291" r:id="rId6"/>
    <p:sldId id="293" r:id="rId7"/>
    <p:sldId id="296" r:id="rId8"/>
    <p:sldId id="297" r:id="rId9"/>
    <p:sldId id="312" r:id="rId10"/>
    <p:sldId id="313" r:id="rId11"/>
    <p:sldId id="314" r:id="rId12"/>
    <p:sldId id="315" r:id="rId13"/>
    <p:sldId id="316" r:id="rId14"/>
    <p:sldId id="322" r:id="rId15"/>
    <p:sldId id="323" r:id="rId16"/>
    <p:sldId id="317" r:id="rId17"/>
    <p:sldId id="298" r:id="rId18"/>
    <p:sldId id="324" r:id="rId19"/>
    <p:sldId id="325" r:id="rId20"/>
    <p:sldId id="326" r:id="rId21"/>
    <p:sldId id="300" r:id="rId22"/>
    <p:sldId id="319" r:id="rId23"/>
    <p:sldId id="318" r:id="rId24"/>
    <p:sldId id="320" r:id="rId25"/>
    <p:sldId id="321" r:id="rId26"/>
    <p:sldId id="327" r:id="rId27"/>
    <p:sldId id="302" r:id="rId28"/>
    <p:sldId id="303" r:id="rId29"/>
    <p:sldId id="304" r:id="rId30"/>
    <p:sldId id="306" r:id="rId31"/>
    <p:sldId id="309" r:id="rId32"/>
    <p:sldId id="310" r:id="rId33"/>
    <p:sldId id="311" r:id="rId34"/>
  </p:sldIdLst>
  <p:sldSz cx="9144000" cy="5143500" type="screen16x9"/>
  <p:notesSz cx="6858000" cy="9144000"/>
  <p:embeddedFontLst>
    <p:embeddedFont>
      <p:font typeface="Chivo" panose="020B0604020202020204" charset="0"/>
      <p:regular r:id="rId36"/>
      <p:bold r:id="rId37"/>
      <p:italic r:id="rId38"/>
      <p:boldItalic r:id="rId39"/>
    </p:embeddedFont>
    <p:embeddedFont>
      <p:font typeface="Chivo Light" panose="020B0604020202020204" charset="0"/>
      <p:regular r:id="rId40"/>
      <p:bold r:id="rId41"/>
      <p:italic r:id="rId42"/>
      <p:boldItalic r:id="rId43"/>
    </p:embeddedFont>
    <p:embeddedFont>
      <p:font typeface="Karla" panose="020B0604020202020204" charset="0"/>
      <p:regular r:id="rId44"/>
      <p:bold r:id="rId45"/>
      <p:italic r:id="rId46"/>
      <p:boldItalic r:id="rId47"/>
    </p:embeddedFont>
    <p:embeddedFont>
      <p:font typeface="Raleway" panose="020B0503030101060003" pitchFamily="34" charset="0"/>
      <p:regular r:id="rId48"/>
      <p:bold r:id="rId49"/>
      <p:italic r:id="rId50"/>
      <p:boldItalic r:id="rId51"/>
    </p:embeddedFont>
    <p:embeddedFont>
      <p:font typeface="Shadows Into Light Two" panose="020B0604020202020204" charset="0"/>
      <p:regular r:id="rId52"/>
    </p:embeddedFont>
    <p:embeddedFont>
      <p:font typeface="Ubuntu"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10027F-2FC7-4A15-9C75-C42A3A48EF5F}">
  <a:tblStyle styleId="{AF10027F-2FC7-4A15-9C75-C42A3A48EF5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613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Flow of scientific information. Overview of what happens to scientific data after it is collected.. how it is published and communicated</a:t>
            </a:r>
          </a:p>
          <a:p>
            <a:r>
              <a:rPr lang="en-US" sz="1100" b="0" i="0" u="none" strike="noStrike" cap="none" dirty="0">
                <a:solidFill>
                  <a:srgbClr val="000000"/>
                </a:solidFill>
                <a:effectLst/>
                <a:latin typeface="Arial"/>
                <a:ea typeface="Arial"/>
                <a:cs typeface="Arial"/>
                <a:sym typeface="Arial"/>
              </a:rPr>
              <a:t>Research happens and data is collected….</a:t>
            </a:r>
          </a:p>
          <a:p>
            <a:r>
              <a:rPr lang="en-US" sz="1100" b="0" i="0" u="none" strike="noStrike" cap="none" dirty="0">
                <a:solidFill>
                  <a:srgbClr val="000000"/>
                </a:solidFill>
                <a:effectLst/>
                <a:latin typeface="Arial"/>
                <a:ea typeface="Arial"/>
                <a:cs typeface="Arial"/>
                <a:sym typeface="Arial"/>
              </a:rPr>
              <a:t>Primary - The original research, ideas coming straight from the source itself is published in a JOURNAL – this is what you will likely be using most often when doing a lit review (hint: methods section and results section)</a:t>
            </a:r>
          </a:p>
          <a:p>
            <a:r>
              <a:rPr lang="en-US" sz="1100" b="0" i="0" u="none" strike="noStrike" cap="none" dirty="0">
                <a:solidFill>
                  <a:srgbClr val="000000"/>
                </a:solidFill>
                <a:effectLst/>
                <a:latin typeface="Arial"/>
                <a:ea typeface="Arial"/>
                <a:cs typeface="Arial"/>
                <a:sym typeface="Arial"/>
              </a:rPr>
              <a:t>Secondary - Commentary, analysis &amp; discussion of the original journal article (SECONDARY) … Review articles &amp; systematic reviews, books published, interviews/newspapers &amp; magazines, public opinion gov’t policy may arise based on the research</a:t>
            </a:r>
          </a:p>
          <a:p>
            <a:r>
              <a:rPr lang="en-US" sz="1100" b="0" i="0" u="none" strike="noStrike" cap="none" dirty="0">
                <a:solidFill>
                  <a:srgbClr val="000000"/>
                </a:solidFill>
                <a:effectLst/>
                <a:latin typeface="Arial"/>
                <a:ea typeface="Arial"/>
                <a:cs typeface="Arial"/>
                <a:sym typeface="Arial"/>
              </a:rPr>
              <a:t>Tertiary - Just the facts (condensed), no new information or analysis is presented (TERTIARY)... Use them to look up bits of information or get a broad overview of a topic, these will be published years after original, primary research happens. Examples: dictionaries, encyclopedias, field guides... Hint: you don’t read these cover to cover</a:t>
            </a:r>
          </a:p>
          <a:p>
            <a:r>
              <a:rPr lang="en-US" sz="1100" b="0" i="0" u="none" strike="noStrike" cap="none" dirty="0">
                <a:solidFill>
                  <a:srgbClr val="000000"/>
                </a:solidFill>
                <a:effectLst/>
                <a:latin typeface="Arial"/>
                <a:ea typeface="Arial"/>
                <a:cs typeface="Arial"/>
                <a:sym typeface="Arial"/>
              </a:rPr>
              <a:t>BUT, these are traditional modes of publication, much MORE discussion happens around scientific research &amp; the information landscape gets MESSY:</a:t>
            </a:r>
          </a:p>
          <a:p>
            <a:r>
              <a:rPr lang="en-US" sz="1100" b="0" i="0" u="none" strike="noStrike" cap="none" dirty="0">
                <a:solidFill>
                  <a:srgbClr val="000000"/>
                </a:solidFill>
                <a:effectLst/>
                <a:latin typeface="Arial"/>
                <a:ea typeface="Arial"/>
                <a:cs typeface="Arial"/>
                <a:sym typeface="Arial"/>
              </a:rPr>
              <a:t>Informal communication with colleagues via social media, blogs or personal websites, emails with colleagues….</a:t>
            </a:r>
          </a:p>
          <a:p>
            <a:r>
              <a:rPr lang="en-US" sz="1100" b="0" i="0" u="none" strike="noStrike" cap="none" dirty="0">
                <a:solidFill>
                  <a:srgbClr val="000000"/>
                </a:solidFill>
                <a:effectLst/>
                <a:latin typeface="Arial"/>
                <a:ea typeface="Arial"/>
                <a:cs typeface="Arial"/>
                <a:sym typeface="Arial"/>
              </a:rPr>
              <a:t>Preliminary findings at conferences</a:t>
            </a:r>
          </a:p>
          <a:p>
            <a:r>
              <a:rPr lang="en-US" sz="1100" b="1" i="0" u="none" strike="noStrike" cap="none" dirty="0">
                <a:solidFill>
                  <a:srgbClr val="000000"/>
                </a:solidFill>
                <a:effectLst/>
                <a:latin typeface="Arial"/>
                <a:ea typeface="Arial"/>
                <a:cs typeface="Arial"/>
                <a:sym typeface="Arial"/>
              </a:rPr>
              <a:t>So, where do the public’s voices </a:t>
            </a:r>
            <a:r>
              <a:rPr lang="en-US" sz="1100" b="1" i="0" u="none" strike="noStrike" cap="none" dirty="0" err="1">
                <a:solidFill>
                  <a:srgbClr val="000000"/>
                </a:solidFill>
                <a:effectLst/>
                <a:latin typeface="Arial"/>
                <a:ea typeface="Arial"/>
                <a:cs typeface="Arial"/>
                <a:sym typeface="Arial"/>
              </a:rPr>
              <a:t>voices</a:t>
            </a:r>
            <a:r>
              <a:rPr lang="en-US" sz="1100" b="1" i="0" u="none" strike="noStrike" cap="none" dirty="0">
                <a:solidFill>
                  <a:srgbClr val="000000"/>
                </a:solidFill>
                <a:effectLst/>
                <a:latin typeface="Arial"/>
                <a:ea typeface="Arial"/>
                <a:cs typeface="Arial"/>
                <a:sym typeface="Arial"/>
              </a:rPr>
              <a:t> fit into this workflow? </a:t>
            </a:r>
            <a:r>
              <a:rPr lang="en-US" sz="1100" b="0" i="0" u="none" strike="noStrike" cap="none" dirty="0">
                <a:solidFill>
                  <a:srgbClr val="000000"/>
                </a:solidFill>
                <a:effectLst/>
                <a:latin typeface="Arial"/>
                <a:ea typeface="Arial"/>
                <a:cs typeface="Arial"/>
                <a:sym typeface="Arial"/>
              </a:rPr>
              <a:t>Answer… they aren’t captured easily via traditional modes of publication (this makes certain voices harder than others to find)</a:t>
            </a:r>
            <a:endParaRPr lang="en" dirty="0"/>
          </a:p>
          <a:p>
            <a:pPr lvl="0">
              <a:spcBef>
                <a:spcPts val="0"/>
              </a:spcBef>
              <a:buNone/>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*Take a few minutes to reflect</a:t>
            </a:r>
            <a:r>
              <a:rPr lang="en" baseline="0" dirty="0"/>
              <a:t> on the </a:t>
            </a:r>
            <a:r>
              <a:rPr lang="en" dirty="0"/>
              <a:t>stakeholders you identified previously and think about how their perspective is communicated. What source(s) of information could</a:t>
            </a:r>
            <a:r>
              <a:rPr lang="en" baseline="0" dirty="0"/>
              <a:t> </a:t>
            </a:r>
            <a:r>
              <a:rPr lang="en" dirty="0"/>
              <a:t>information capture that stakeholder’s perspective?*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9711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Web of Science</a:t>
            </a:r>
          </a:p>
          <a:p>
            <a:pPr marL="139700" indent="0">
              <a:buNone/>
            </a:pPr>
            <a:r>
              <a:rPr lang="en-US" sz="1100" b="0" i="0" u="none" strike="noStrike" cap="none" dirty="0">
                <a:solidFill>
                  <a:srgbClr val="000000"/>
                </a:solidFill>
                <a:effectLst/>
                <a:latin typeface="Arial"/>
                <a:ea typeface="Arial"/>
                <a:cs typeface="Arial"/>
                <a:sym typeface="Arial"/>
              </a:rPr>
              <a:t>Search: TOPIC:(atrazine) </a:t>
            </a:r>
            <a:r>
              <a:rPr lang="en-US" sz="1100" b="0" i="1" u="none" strike="noStrike" cap="none" dirty="0">
                <a:solidFill>
                  <a:srgbClr val="000000"/>
                </a:solidFill>
                <a:effectLst/>
                <a:latin typeface="Arial"/>
                <a:ea typeface="Arial"/>
                <a:cs typeface="Arial"/>
                <a:sym typeface="Arial"/>
              </a:rPr>
              <a:t>AND</a:t>
            </a:r>
            <a:r>
              <a:rPr lang="en-US" sz="1100" b="0" i="0" u="none" strike="noStrike" cap="none" dirty="0">
                <a:solidFill>
                  <a:srgbClr val="000000"/>
                </a:solidFill>
                <a:effectLst/>
                <a:latin typeface="Arial"/>
                <a:ea typeface="Arial"/>
                <a:cs typeface="Arial"/>
                <a:sym typeface="Arial"/>
              </a:rPr>
              <a:t> TOPIC: (amphibian OR frog) </a:t>
            </a:r>
            <a:r>
              <a:rPr lang="en-US" sz="1100" b="0" i="1" u="none" strike="noStrike" cap="none" dirty="0">
                <a:solidFill>
                  <a:srgbClr val="000000"/>
                </a:solidFill>
                <a:effectLst/>
                <a:latin typeface="Arial"/>
                <a:ea typeface="Arial"/>
                <a:cs typeface="Arial"/>
                <a:sym typeface="Arial"/>
              </a:rPr>
              <a:t>AND</a:t>
            </a:r>
            <a:r>
              <a:rPr lang="en-US" sz="1100" b="0" i="0" u="none" strike="noStrike" cap="none" dirty="0">
                <a:solidFill>
                  <a:srgbClr val="000000"/>
                </a:solidFill>
                <a:effectLst/>
                <a:latin typeface="Arial"/>
                <a:ea typeface="Arial"/>
                <a:cs typeface="Arial"/>
                <a:sym typeface="Arial"/>
              </a:rPr>
              <a:t> TOPIC: (development)</a:t>
            </a:r>
          </a:p>
          <a:p>
            <a:pPr marL="139700" indent="0">
              <a:buNone/>
            </a:pPr>
            <a:r>
              <a:rPr lang="en-US" sz="1100" b="0" i="0" u="none" strike="noStrike" cap="none" dirty="0">
                <a:solidFill>
                  <a:srgbClr val="000000"/>
                </a:solidFill>
                <a:effectLst/>
                <a:latin typeface="Arial"/>
                <a:ea typeface="Arial"/>
                <a:cs typeface="Arial"/>
                <a:sym typeface="Arial"/>
              </a:rPr>
              <a:t>Features: Funding agency (narrow by Syngenta), cited by, # times cited</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457200" lvl="0" indent="-317500"/>
            <a:r>
              <a:rPr lang="en-US" sz="1100" b="0" i="0" u="none" strike="noStrike" cap="none" dirty="0">
                <a:solidFill>
                  <a:srgbClr val="000000"/>
                </a:solidFill>
                <a:effectLst/>
                <a:latin typeface="Arial"/>
                <a:ea typeface="Arial"/>
                <a:cs typeface="Arial"/>
                <a:sym typeface="Arial"/>
              </a:rPr>
              <a:t>Advanced Google search to find websites</a:t>
            </a:r>
          </a:p>
          <a:p>
            <a:pPr marL="139700" indent="0">
              <a:buNone/>
            </a:pPr>
            <a:r>
              <a:rPr lang="en-US" sz="1100" b="0" i="0" u="none" strike="noStrike" cap="none" dirty="0">
                <a:solidFill>
                  <a:srgbClr val="000000"/>
                </a:solidFill>
                <a:effectLst/>
                <a:latin typeface="Arial"/>
                <a:ea typeface="Arial"/>
                <a:cs typeface="Arial"/>
                <a:sym typeface="Arial"/>
              </a:rPr>
              <a:t>Search: atrazine </a:t>
            </a:r>
            <a:r>
              <a:rPr lang="en-US" sz="1100" b="0" i="0" u="none" strike="noStrike" cap="none" dirty="0" err="1">
                <a:solidFill>
                  <a:srgbClr val="000000"/>
                </a:solidFill>
                <a:effectLst/>
                <a:latin typeface="Arial"/>
                <a:ea typeface="Arial"/>
                <a:cs typeface="Arial"/>
                <a:sym typeface="Arial"/>
              </a:rPr>
              <a:t>site:epa.gov</a:t>
            </a:r>
            <a:r>
              <a:rPr lang="en-US" sz="1100" b="0" i="0" u="none" strike="noStrike" cap="none" dirty="0">
                <a:solidFill>
                  <a:srgbClr val="000000"/>
                </a:solidFill>
                <a:effectLst/>
                <a:latin typeface="Arial"/>
                <a:ea typeface="Arial"/>
                <a:cs typeface="Arial"/>
                <a:sym typeface="Arial"/>
              </a:rPr>
              <a:t>, document: PDF (select document #2 from 2015, </a:t>
            </a:r>
            <a:r>
              <a:rPr lang="en-US" sz="1100" b="0" i="0" u="none" strike="noStrike" cap="none" dirty="0" err="1">
                <a:solidFill>
                  <a:srgbClr val="000000"/>
                </a:solidFill>
                <a:effectLst/>
                <a:latin typeface="Arial"/>
                <a:ea typeface="Arial"/>
                <a:cs typeface="Arial"/>
                <a:sym typeface="Arial"/>
              </a:rPr>
              <a:t>ctrl+F</a:t>
            </a:r>
            <a:r>
              <a:rPr lang="en-US" sz="1100" b="0" i="0" u="none" strike="noStrike" cap="none" dirty="0">
                <a:solidFill>
                  <a:srgbClr val="000000"/>
                </a:solidFill>
                <a:effectLst/>
                <a:latin typeface="Arial"/>
                <a:ea typeface="Arial"/>
                <a:cs typeface="Arial"/>
                <a:sym typeface="Arial"/>
              </a:rPr>
              <a:t> atrazine to find in document)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(x “trade publications”) / x</a:t>
            </a:r>
            <a:r>
              <a:rPr lang="en-US" baseline="0" dirty="0"/>
              <a:t> farmer </a:t>
            </a:r>
            <a:r>
              <a:rPr lang="en-US" baseline="0" dirty="0" err="1"/>
              <a:t>site:.org</a:t>
            </a:r>
            <a:r>
              <a:rPr lang="en-US" baseline="0" dirty="0"/>
              <a:t> / x association / </a:t>
            </a:r>
            <a:r>
              <a:rPr lang="en-US" baseline="0" dirty="0" err="1"/>
              <a:t>gov</a:t>
            </a:r>
            <a:r>
              <a:rPr lang="en-US" baseline="0" dirty="0"/>
              <a:t> agencies…. USDA (&amp; their national agricultural statistics service) or EPA</a:t>
            </a:r>
            <a:endParaRPr lang="en-US" dirty="0"/>
          </a:p>
          <a:p>
            <a:pPr marL="139700" indent="0">
              <a:buNone/>
            </a:pPr>
            <a:endParaRPr lang="en-US" sz="1100" b="0" i="0" u="none" strike="noStrike" cap="none" dirty="0">
              <a:solidFill>
                <a:srgbClr val="000000"/>
              </a:solidFill>
              <a:effectLst/>
              <a:latin typeface="Arial"/>
              <a:ea typeface="Arial"/>
              <a:cs typeface="Arial"/>
              <a:sym typeface="Arial"/>
            </a:endParaRPr>
          </a:p>
          <a:p>
            <a:pPr marL="457200" indent="-317500"/>
            <a:r>
              <a:rPr lang="en-US" sz="1100" b="0" i="0" u="none" strike="noStrike" cap="none" dirty="0">
                <a:solidFill>
                  <a:srgbClr val="000000"/>
                </a:solidFill>
                <a:effectLst/>
                <a:latin typeface="Arial"/>
                <a:ea typeface="Arial"/>
                <a:cs typeface="Arial"/>
                <a:sym typeface="Arial"/>
              </a:rPr>
              <a:t>FACTIVA EXAMPLE</a:t>
            </a:r>
            <a:r>
              <a:rPr lang="en-US" sz="1100" b="0" i="0" u="none" strike="noStrike" cap="none" baseline="0" dirty="0">
                <a:solidFill>
                  <a:srgbClr val="000000"/>
                </a:solidFill>
                <a:effectLst/>
                <a:latin typeface="Arial"/>
                <a:ea typeface="Arial"/>
                <a:cs typeface="Arial"/>
                <a:sym typeface="Arial"/>
              </a:rPr>
              <a:t> – great for browsing. Industry tab (Agriculture – some examples of major trade orgs, industry snapshot/news/comparison/analysis - caution we don’t necessarily have access to all this stuff!). Search box: atrazine (industry -&gt; </a:t>
            </a:r>
            <a:r>
              <a:rPr lang="en-US" sz="1100" b="0" i="0" u="none" strike="noStrike" cap="none" baseline="0" dirty="0" err="1">
                <a:solidFill>
                  <a:srgbClr val="000000"/>
                </a:solidFill>
                <a:effectLst/>
                <a:latin typeface="Arial"/>
                <a:ea typeface="Arial"/>
                <a:cs typeface="Arial"/>
                <a:sym typeface="Arial"/>
              </a:rPr>
              <a:t>agri</a:t>
            </a:r>
            <a:r>
              <a:rPr lang="en-US" sz="1100" b="0" i="0" u="none" strike="noStrike" cap="none" baseline="0" dirty="0">
                <a:solidFill>
                  <a:srgbClr val="000000"/>
                </a:solidFill>
                <a:effectLst/>
                <a:latin typeface="Arial"/>
                <a:ea typeface="Arial"/>
                <a:cs typeface="Arial"/>
                <a:sym typeface="Arial"/>
              </a:rPr>
              <a:t> -&gt; oilseed/grain -&gt; corn)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36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80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kern="1200" cap="none" dirty="0">
                <a:solidFill>
                  <a:schemeClr val="tx1"/>
                </a:solidFill>
                <a:effectLst/>
                <a:latin typeface="Arial"/>
                <a:ea typeface="Arial"/>
                <a:cs typeface="Arial"/>
                <a:sym typeface="Arial"/>
              </a:rPr>
              <a:t>Take a few moments to think about the answer to this question.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kern="1200" cap="none" dirty="0">
                <a:solidFill>
                  <a:schemeClr val="tx1"/>
                </a:solidFill>
                <a:effectLst/>
                <a:latin typeface="Arial"/>
                <a:ea typeface="Arial"/>
                <a:cs typeface="Arial"/>
                <a:sym typeface="Arial"/>
              </a:rPr>
              <a:t>Does anyone want to share?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kern="1200" cap="none" dirty="0">
              <a:solidFill>
                <a:schemeClr val="tx1"/>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7379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Your</a:t>
            </a:r>
            <a:r>
              <a:rPr lang="en-US" baseline="0" dirty="0"/>
              <a:t> answer fell within one of these “categories” of authority. Is one better than another? No. There are pros and cons to each. These are contextual. </a:t>
            </a:r>
            <a:r>
              <a:rPr lang="en-US" sz="1100" b="0" i="0" u="none" strike="noStrike" kern="1200" cap="none" dirty="0">
                <a:solidFill>
                  <a:schemeClr val="tx1"/>
                </a:solidFill>
                <a:effectLst/>
                <a:latin typeface="Arial"/>
                <a:ea typeface="Arial"/>
                <a:cs typeface="Arial"/>
                <a:sym typeface="Arial"/>
              </a:rPr>
              <a:t>Everyone has an agenda, influencing the way information is created and presented to others… think about this while examining information AND while completing your assignments because you will have to pick a perspective and persuade…</a:t>
            </a:r>
          </a:p>
          <a:p>
            <a:endParaRPr lang="en-US" dirty="0"/>
          </a:p>
          <a:p>
            <a:r>
              <a:rPr lang="en-US" dirty="0"/>
              <a:t>Some people might have multiple “identities”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*what</a:t>
            </a:r>
            <a:r>
              <a:rPr lang="en-US" sz="1200" b="0" i="0" u="none" strike="noStrike" kern="1200" cap="none" baseline="0" dirty="0">
                <a:solidFill>
                  <a:schemeClr val="tx1"/>
                </a:solidFill>
                <a:effectLst/>
                <a:latin typeface="Arial"/>
                <a:ea typeface="Arial"/>
                <a:cs typeface="Arial"/>
                <a:sym typeface="Arial"/>
              </a:rPr>
              <a:t> lens are you using to evaluate the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baseline="0" dirty="0">
                <a:solidFill>
                  <a:schemeClr val="tx1"/>
                </a:solidFill>
                <a:effectLst/>
                <a:latin typeface="Arial"/>
                <a:ea typeface="Arial"/>
                <a:cs typeface="Arial"/>
                <a:sym typeface="Arial"/>
              </a:rPr>
              <a:t>Example sources:</a:t>
            </a:r>
            <a:br>
              <a:rPr lang="en-US" sz="1200" b="0" i="0" u="none" strike="noStrike" kern="1200" cap="none" baseline="0" dirty="0">
                <a:solidFill>
                  <a:schemeClr val="tx1"/>
                </a:solidFill>
                <a:effectLst/>
                <a:latin typeface="Arial"/>
                <a:ea typeface="Arial"/>
                <a:cs typeface="Arial"/>
                <a:sym typeface="Arial"/>
              </a:rPr>
            </a:br>
            <a:r>
              <a:rPr lang="en-US" sz="1200" b="0" i="0" u="none" strike="noStrike" kern="1200" cap="none" baseline="0" dirty="0">
                <a:solidFill>
                  <a:schemeClr val="tx1"/>
                </a:solidFill>
                <a:effectLst/>
                <a:latin typeface="Arial"/>
                <a:ea typeface="Arial"/>
                <a:cs typeface="Arial"/>
                <a:sym typeface="Arial"/>
              </a:rPr>
              <a:t>*studying an issue: American Journal of Potato Research (a journal of the potato association of America) : https://link.springer.com/journal/12230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tx1"/>
                </a:solidFill>
                <a:effectLst/>
                <a:latin typeface="Arial"/>
                <a:ea typeface="Arial"/>
                <a:cs typeface="Arial"/>
                <a:sym typeface="Arial"/>
              </a:rPr>
              <a:t>*professional experience: Potato Grower Magazine: https://www.potatogrower.com/  (or Potato Country or SPUDMAN – which actually has interesting profiles of people in the industry!!!!) – crop reports…. Recommended pesticide use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tx1"/>
                </a:solidFill>
                <a:effectLst/>
                <a:latin typeface="Arial"/>
                <a:ea typeface="Arial"/>
                <a:cs typeface="Arial"/>
                <a:sym typeface="Arial"/>
              </a:rPr>
              <a:t>*lived experience: NYT interview with a potato grower? Someone who grew up on a potato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tx1"/>
                </a:solidFill>
                <a:effectLst/>
                <a:latin typeface="Arial"/>
                <a:ea typeface="Arial"/>
                <a:cs typeface="Arial"/>
                <a:sym typeface="Arial"/>
              </a:rPr>
              <a:t>*reporting on an issue: </a:t>
            </a:r>
            <a:r>
              <a:rPr lang="en-US" sz="1200" b="0" i="0" u="none" strike="noStrike" kern="1200" cap="none" baseline="0" dirty="0" err="1">
                <a:solidFill>
                  <a:schemeClr val="tx1"/>
                </a:solidFill>
                <a:effectLst/>
                <a:latin typeface="Arial"/>
                <a:ea typeface="Arial"/>
                <a:cs typeface="Arial"/>
                <a:sym typeface="Arial"/>
              </a:rPr>
              <a:t>gov</a:t>
            </a:r>
            <a:r>
              <a:rPr lang="en-US" sz="1200" b="0" i="0" u="none" strike="noStrike" kern="1200" cap="none" baseline="0" dirty="0">
                <a:solidFill>
                  <a:schemeClr val="tx1"/>
                </a:solidFill>
                <a:effectLst/>
                <a:latin typeface="Arial"/>
                <a:ea typeface="Arial"/>
                <a:cs typeface="Arial"/>
                <a:sym typeface="Arial"/>
              </a:rPr>
              <a:t> white paper: the impact of potato agriculture on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baseline="0" dirty="0">
                <a:solidFill>
                  <a:schemeClr val="tx1"/>
                </a:solidFill>
                <a:effectLst/>
                <a:latin typeface="Arial"/>
                <a:ea typeface="Arial"/>
                <a:cs typeface="Arial"/>
                <a:sym typeface="Arial"/>
              </a:rPr>
              <a:t>THINK ABOUT WHERE THIS AUTHORITY COMES FROM… HOW DO WE ASSESS EACH OF THESE MANNERS OF AUTHORITY?</a:t>
            </a:r>
            <a:endParaRPr lang="en-US" sz="1200" b="1" i="0" u="none" strike="noStrike" kern="1200" cap="none" dirty="0">
              <a:solidFill>
                <a:schemeClr val="tx1"/>
              </a:solidFill>
              <a:effectLst/>
              <a:latin typeface="Arial"/>
              <a:ea typeface="Arial"/>
              <a:cs typeface="Arial"/>
              <a:sym typeface="Arial"/>
            </a:endParaRPr>
          </a:p>
          <a:p>
            <a:pPr marL="139700" indent="0">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1509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*encouraging: ALWAYS</a:t>
            </a:r>
            <a:r>
              <a:rPr lang="en-US" baseline="0" dirty="0"/>
              <a:t> ASK WHY this particular piece of the story is being told (what’s the motivation? Agenda? Persuasion/informational/analysis/commentary/selling something)…. Is there a counter-point or a trade-off?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*note there is bias in everything… even research. ask what is NOT being researched &amp; why.</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897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224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73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51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92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76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953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45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b1253edf7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b1253edf7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2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0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58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spcBef>
                <a:spcPts val="0"/>
              </a:spcBef>
              <a:buNone/>
            </a:pPr>
            <a:r>
              <a:rPr lang="en-US" dirty="0"/>
              <a:t>An example….</a:t>
            </a:r>
          </a:p>
          <a:p>
            <a:pPr lvl="0">
              <a:spcBef>
                <a:spcPts val="0"/>
              </a:spcBef>
              <a:buNone/>
            </a:pPr>
            <a:endParaRPr lang="en-US" dirty="0"/>
          </a:p>
          <a:p>
            <a:r>
              <a:rPr lang="en-US" sz="1100" b="0" i="0" u="none" strike="noStrike" cap="none" dirty="0">
                <a:solidFill>
                  <a:srgbClr val="000000"/>
                </a:solidFill>
                <a:effectLst/>
                <a:latin typeface="Arial"/>
                <a:ea typeface="Arial"/>
                <a:cs typeface="Arial"/>
                <a:sym typeface="Arial"/>
              </a:rPr>
              <a:t>Crop of interest: CORN</a:t>
            </a:r>
          </a:p>
          <a:p>
            <a:r>
              <a:rPr lang="en-US" sz="1100" b="0" i="0" u="none" strike="noStrike" cap="none" dirty="0">
                <a:solidFill>
                  <a:srgbClr val="000000"/>
                </a:solidFill>
                <a:effectLst/>
                <a:latin typeface="Arial"/>
                <a:ea typeface="Arial"/>
                <a:cs typeface="Arial"/>
                <a:sym typeface="Arial"/>
              </a:rPr>
              <a:t>Issue: Herbicides, specifically Atrazine (one of the most widely used in the </a:t>
            </a:r>
            <a:r>
              <a:rPr lang="en-US" sz="1100" b="0" i="0" u="none" strike="noStrike" cap="none" dirty="0" err="1">
                <a:solidFill>
                  <a:srgbClr val="000000"/>
                </a:solidFill>
                <a:effectLst/>
                <a:latin typeface="Arial"/>
                <a:ea typeface="Arial"/>
                <a:cs typeface="Arial"/>
                <a:sym typeface="Arial"/>
              </a:rPr>
              <a:t>uSA</a:t>
            </a:r>
            <a:r>
              <a:rPr lang="en-US" sz="1100" b="0" i="0" u="none" strike="noStrike" cap="none" dirty="0">
                <a:solidFill>
                  <a:srgbClr val="000000"/>
                </a:solidFill>
                <a:effectLst/>
                <a:latin typeface="Arial"/>
                <a:ea typeface="Arial"/>
                <a:cs typeface="Arial"/>
                <a:sym typeface="Arial"/>
              </a:rPr>
              <a:t>) used on corn crops to prevent weeds… research on the effect of this herbicide on human &amp; wildlife health</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Controversy: researcher named Tyrone Hayes has found that exposure to Atrazine disrupts the reproductive system of frogs (Rachel Aviv’s new </a:t>
            </a:r>
            <a:r>
              <a:rPr lang="en-US" sz="1100" b="0" i="0" u="none" strike="noStrike" cap="none" dirty="0" err="1">
                <a:solidFill>
                  <a:srgbClr val="000000"/>
                </a:solidFill>
                <a:effectLst/>
                <a:latin typeface="Arial"/>
                <a:ea typeface="Arial"/>
                <a:cs typeface="Arial"/>
                <a:sym typeface="Arial"/>
              </a:rPr>
              <a:t>yorker</a:t>
            </a:r>
            <a:r>
              <a:rPr lang="en-US" sz="1100" b="0" i="0" u="none" strike="noStrike" cap="none" dirty="0">
                <a:solidFill>
                  <a:srgbClr val="000000"/>
                </a:solidFill>
                <a:effectLst/>
                <a:latin typeface="Arial"/>
                <a:ea typeface="Arial"/>
                <a:cs typeface="Arial"/>
                <a:sym typeface="Arial"/>
              </a:rPr>
              <a:t> piece), but Syngenta, the corporation who produces the herbicide Atrazine, has funded research that shows no effect on human or animal reproduction… (Jon </a:t>
            </a:r>
            <a:r>
              <a:rPr lang="en-US" sz="1100" b="0" i="0" u="none" strike="noStrike" cap="none" dirty="0" err="1">
                <a:solidFill>
                  <a:srgbClr val="000000"/>
                </a:solidFill>
                <a:effectLst/>
                <a:latin typeface="Arial"/>
                <a:ea typeface="Arial"/>
                <a:cs typeface="Arial"/>
                <a:sym typeface="Arial"/>
              </a:rPr>
              <a:t>Entine’s</a:t>
            </a:r>
            <a:r>
              <a:rPr lang="en-US" sz="1100" b="0" i="0" u="none" strike="noStrike" cap="none" dirty="0">
                <a:solidFill>
                  <a:srgbClr val="000000"/>
                </a:solidFill>
                <a:effectLst/>
                <a:latin typeface="Arial"/>
                <a:ea typeface="Arial"/>
                <a:cs typeface="Arial"/>
                <a:sym typeface="Arial"/>
              </a:rPr>
              <a:t> Forbes piece</a:t>
            </a:r>
            <a:r>
              <a:rPr lang="en-US" sz="1100" b="0" i="0" u="none" strike="noStrike" cap="none" baseline="0" dirty="0">
                <a:solidFill>
                  <a:srgbClr val="000000"/>
                </a:solidFill>
                <a:effectLst/>
                <a:latin typeface="Arial"/>
                <a:ea typeface="Arial"/>
                <a:cs typeface="Arial"/>
                <a:sym typeface="Arial"/>
              </a:rPr>
              <a:t> - </a:t>
            </a:r>
            <a:r>
              <a:rPr lang="en-US" sz="1100" b="0" i="0" u="none" strike="noStrike" cap="none" dirty="0">
                <a:solidFill>
                  <a:srgbClr val="000000"/>
                </a:solidFill>
                <a:effectLst/>
                <a:latin typeface="Arial"/>
                <a:ea typeface="Arial"/>
                <a:cs typeface="Arial"/>
                <a:sym typeface="Arial"/>
              </a:rPr>
              <a:t>accused Hayes of being attached to conspiracy theories, and of leading the “international regulatory community on a wild goose chase,” which “borders on criminal.”)</a:t>
            </a:r>
          </a:p>
          <a:p>
            <a:r>
              <a:rPr lang="en-US" sz="1100" b="0" i="0" u="none" strike="noStrike" cap="none" dirty="0">
                <a:solidFill>
                  <a:srgbClr val="000000"/>
                </a:solidFill>
                <a:effectLst/>
                <a:latin typeface="Arial"/>
                <a:ea typeface="Arial"/>
                <a:cs typeface="Arial"/>
                <a:sym typeface="Arial"/>
              </a:rPr>
              <a:t>...Atrazine has been banned in the EU (high levels in groundwater that could not conclusively be proven to be safe by Syngenta)</a:t>
            </a:r>
          </a:p>
          <a:p>
            <a:pPr lvl="0">
              <a:spcBef>
                <a:spcPts val="0"/>
              </a:spcBef>
              <a:buNone/>
            </a:pPr>
            <a:endParaRPr lang="en-US" dirty="0"/>
          </a:p>
          <a:p>
            <a:pPr lvl="0">
              <a:spcBef>
                <a:spcPts val="0"/>
              </a:spcBef>
              <a:buNone/>
            </a:pPr>
            <a:endParaRPr lang="en-US" dirty="0"/>
          </a:p>
          <a:p>
            <a:pPr lvl="0">
              <a:spcBef>
                <a:spcPts val="0"/>
              </a:spcBef>
              <a:buNone/>
            </a:pPr>
            <a:r>
              <a:rPr lang="en-US" dirty="0"/>
              <a:t>Main takeaway:</a:t>
            </a:r>
          </a:p>
          <a:p>
            <a:pPr marL="457200" lvl="0" indent="-228600" rtl="0">
              <a:spcBef>
                <a:spcPts val="0"/>
              </a:spcBef>
              <a:buClr>
                <a:schemeClr val="dk1"/>
              </a:buClr>
            </a:pPr>
            <a:r>
              <a:rPr lang="en-US" dirty="0">
                <a:solidFill>
                  <a:schemeClr val="dk1"/>
                </a:solidFill>
              </a:rPr>
              <a:t>Scientific research does not exist in a vacuum</a:t>
            </a:r>
          </a:p>
          <a:p>
            <a:pPr marL="457200" lvl="0" indent="-228600" rtl="0">
              <a:spcBef>
                <a:spcPts val="0"/>
              </a:spcBef>
              <a:buClr>
                <a:schemeClr val="dk1"/>
              </a:buClr>
            </a:pPr>
            <a:r>
              <a:rPr lang="en-US" dirty="0">
                <a:solidFill>
                  <a:schemeClr val="dk1"/>
                </a:solidFill>
              </a:rPr>
              <a:t>Science &amp; the way it is communicated is complex &amp; influenced by political, social, and cultural environments. These factors shift scientific </a:t>
            </a:r>
            <a:r>
              <a:rPr lang="en-US" dirty="0" err="1">
                <a:solidFill>
                  <a:schemeClr val="dk1"/>
                </a:solidFill>
              </a:rPr>
              <a:t>convo</a:t>
            </a:r>
            <a:r>
              <a:rPr lang="en-US" dirty="0">
                <a:solidFill>
                  <a:schemeClr val="dk1"/>
                </a:solidFill>
              </a:rPr>
              <a:t> in surprisingly forceful ways</a:t>
            </a:r>
          </a:p>
          <a:p>
            <a:pPr marL="457200" lvl="0" indent="-228600" rtl="0">
              <a:spcBef>
                <a:spcPts val="0"/>
              </a:spcBef>
              <a:buClr>
                <a:schemeClr val="dk1"/>
              </a:buClr>
            </a:pPr>
            <a:r>
              <a:rPr lang="en-US" dirty="0">
                <a:solidFill>
                  <a:schemeClr val="dk1"/>
                </a:solidFill>
              </a:rPr>
              <a:t>People have a stake in these issues!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990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SzPts val="1800"/>
              <a:buNone/>
              <a:defRPr sz="1800">
                <a:solidFill>
                  <a:schemeClr val="dk2"/>
                </a:solidFill>
              </a:defRPr>
            </a:lvl2pPr>
            <a:lvl3pPr lvl="2" rtl="0">
              <a:spcBef>
                <a:spcPts val="0"/>
              </a:spcBef>
              <a:spcAft>
                <a:spcPts val="0"/>
              </a:spcAft>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0"/>
        <p:cNvGrpSpPr/>
        <p:nvPr/>
      </p:nvGrpSpPr>
      <p:grpSpPr>
        <a:xfrm>
          <a:off x="0" y="0"/>
          <a:ext cx="0" cy="0"/>
          <a:chOff x="0" y="0"/>
          <a:chExt cx="0" cy="0"/>
        </a:xfrm>
      </p:grpSpPr>
      <p:sp>
        <p:nvSpPr>
          <p:cNvPr id="81" name="Google Shape;81;p4"/>
          <p:cNvSpPr/>
          <p:nvPr/>
        </p:nvSpPr>
        <p:spPr>
          <a:xfrm rot="-497398">
            <a:off x="4288489" y="588387"/>
            <a:ext cx="569648" cy="58318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txBox="1">
            <a:spLocks noGrp="1"/>
          </p:cNvSpPr>
          <p:nvPr>
            <p:ph type="body" idx="1"/>
          </p:nvPr>
        </p:nvSpPr>
        <p:spPr>
          <a:xfrm>
            <a:off x="2087675" y="1247400"/>
            <a:ext cx="4968600" cy="3032400"/>
          </a:xfrm>
          <a:prstGeom prst="rect">
            <a:avLst/>
          </a:prstGeom>
        </p:spPr>
        <p:txBody>
          <a:bodyPr spcFirstLastPara="1" wrap="square" lIns="91425" tIns="91425" rIns="91425" bIns="91425" anchor="t" anchorCtr="0">
            <a:noAutofit/>
          </a:bodyPr>
          <a:lstStyle>
            <a:lvl1pPr marL="457200" lvl="0" indent="-431800" algn="ctr" rtl="0">
              <a:spcBef>
                <a:spcPts val="600"/>
              </a:spcBef>
              <a:spcAft>
                <a:spcPts val="0"/>
              </a:spcAft>
              <a:buSzPts val="3200"/>
              <a:buFont typeface="Shadows Into Light Two"/>
              <a:buChar char="༝"/>
              <a:defRPr sz="3200">
                <a:latin typeface="Shadows Into Light Two"/>
                <a:ea typeface="Shadows Into Light Two"/>
                <a:cs typeface="Shadows Into Light Two"/>
                <a:sym typeface="Shadows Into Light Two"/>
              </a:defRPr>
            </a:lvl1pPr>
            <a:lvl2pPr marL="914400" lvl="1"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2pPr>
            <a:lvl3pPr marL="1371600" lvl="2"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3pPr>
            <a:lvl4pPr marL="1828800" lvl="3"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4pPr>
            <a:lvl5pPr marL="2286000" lvl="4"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5pPr>
            <a:lvl6pPr marL="2743200" lvl="5"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6pPr>
            <a:lvl7pPr marL="3200400" lvl="6"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7pPr>
            <a:lvl8pPr marL="3657600" lvl="7" indent="-431800" algn="ctr" rtl="0">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8pPr>
            <a:lvl9pPr marL="4114800" lvl="8" indent="-431800" algn="ctr">
              <a:spcBef>
                <a:spcPts val="0"/>
              </a:spcBef>
              <a:spcAft>
                <a:spcPts val="0"/>
              </a:spcAft>
              <a:buSzPts val="3200"/>
              <a:buFont typeface="Shadows Into Light Two"/>
              <a:buChar char="■"/>
              <a:defRPr sz="3200">
                <a:latin typeface="Shadows Into Light Two"/>
                <a:ea typeface="Shadows Into Light Two"/>
                <a:cs typeface="Shadows Into Light Two"/>
                <a:sym typeface="Shadows Into Light Two"/>
              </a:defRPr>
            </a:lvl9pPr>
          </a:lstStyle>
          <a:p>
            <a:endParaRPr/>
          </a:p>
        </p:txBody>
      </p:sp>
      <p:sp>
        <p:nvSpPr>
          <p:cNvPr id="83" name="Google Shape;83;p4"/>
          <p:cNvSpPr txBox="1"/>
          <p:nvPr/>
        </p:nvSpPr>
        <p:spPr>
          <a:xfrm>
            <a:off x="3593400" y="324175"/>
            <a:ext cx="1957200" cy="6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Chivo"/>
                <a:ea typeface="Chivo"/>
                <a:cs typeface="Chivo"/>
                <a:sym typeface="Chivo"/>
              </a:rPr>
              <a:t>“</a:t>
            </a:r>
            <a:endParaRPr sz="9600">
              <a:solidFill>
                <a:schemeClr val="dk1"/>
              </a:solidFill>
              <a:latin typeface="Chivo"/>
              <a:ea typeface="Chivo"/>
              <a:cs typeface="Chivo"/>
              <a:sym typeface="Chivo"/>
            </a:endParaRPr>
          </a:p>
        </p:txBody>
      </p:sp>
      <p:sp>
        <p:nvSpPr>
          <p:cNvPr id="84" name="Google Shape;84;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4"/>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579853" y="-1362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684780" y="883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2711984">
            <a:off x="48847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054212" y="316389"/>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3741390">
            <a:off x="7058695" y="114017"/>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444636" y="-1587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9290112">
            <a:off x="6899262" y="381262"/>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6" name="Google Shape;116;p4"/>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7" name="Google Shape;117;p4"/>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8" name="Google Shape;118;p4"/>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19" name="Google Shape;119;p4"/>
          <p:cNvSpPr/>
          <p:nvPr/>
        </p:nvSpPr>
        <p:spPr>
          <a:xfrm rot="5200625">
            <a:off x="50512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20" name="Google Shape;120;p4"/>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121" name="Google Shape;121;p4"/>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9"/>
        <p:cNvGrpSpPr/>
        <p:nvPr/>
      </p:nvGrpSpPr>
      <p:grpSpPr>
        <a:xfrm>
          <a:off x="0" y="0"/>
          <a:ext cx="0" cy="0"/>
          <a:chOff x="0" y="0"/>
          <a:chExt cx="0" cy="0"/>
        </a:xfrm>
      </p:grpSpPr>
      <p:sp>
        <p:nvSpPr>
          <p:cNvPr id="190" name="Google Shape;190;p8"/>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a:spLocks noGrp="1"/>
          </p:cNvSpPr>
          <p:nvPr>
            <p:ph type="title"/>
          </p:nvPr>
        </p:nvSpPr>
        <p:spPr>
          <a:xfrm>
            <a:off x="457200" y="434575"/>
            <a:ext cx="6288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8"/>
          <p:cNvSpPr txBox="1">
            <a:spLocks noGrp="1"/>
          </p:cNvSpPr>
          <p:nvPr>
            <p:ph type="body" idx="1"/>
          </p:nvPr>
        </p:nvSpPr>
        <p:spPr>
          <a:xfrm>
            <a:off x="457200"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3" name="Google Shape;213;p8"/>
          <p:cNvSpPr txBox="1">
            <a:spLocks noGrp="1"/>
          </p:cNvSpPr>
          <p:nvPr>
            <p:ph type="body" idx="2"/>
          </p:nvPr>
        </p:nvSpPr>
        <p:spPr>
          <a:xfrm>
            <a:off x="2587877"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4" name="Google Shape;214;p8"/>
          <p:cNvSpPr txBox="1">
            <a:spLocks noGrp="1"/>
          </p:cNvSpPr>
          <p:nvPr>
            <p:ph type="body" idx="3"/>
          </p:nvPr>
        </p:nvSpPr>
        <p:spPr>
          <a:xfrm>
            <a:off x="4718554" y="1440500"/>
            <a:ext cx="2026800" cy="3228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5" name="Google Shape;21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sp>
        <p:nvSpPr>
          <p:cNvPr id="241" name="Google Shape;241;p10"/>
          <p:cNvSpPr txBox="1">
            <a:spLocks noGrp="1"/>
          </p:cNvSpPr>
          <p:nvPr>
            <p:ph type="body" idx="1"/>
          </p:nvPr>
        </p:nvSpPr>
        <p:spPr>
          <a:xfrm>
            <a:off x="457200" y="4025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42" name="Google Shape;242;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p10"/>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2422711" y="-353816"/>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rot="-9290112">
            <a:off x="7123487" y="473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rot="3192611">
            <a:off x="1743260" y="4434123"/>
            <a:ext cx="957223" cy="85940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589320" y="190936"/>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3" name="Google Shape;253;p10"/>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4" name="Google Shape;254;p10"/>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5" name="Google Shape;255;p10"/>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6" name="Google Shape;256;p10"/>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7" name="Google Shape;257;p10"/>
          <p:cNvSpPr/>
          <p:nvPr/>
        </p:nvSpPr>
        <p:spPr>
          <a:xfrm rot="942660">
            <a:off x="4813976" y="45454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58" name="Google Shape;258;p10"/>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color background 1">
  <p:cSld name="BLANK_1">
    <p:bg>
      <p:bgPr>
        <a:solidFill>
          <a:schemeClr val="accent1"/>
        </a:solidFill>
        <a:effectLst/>
      </p:bgPr>
    </p:bg>
    <p:spTree>
      <p:nvGrpSpPr>
        <p:cNvPr id="1" name="Shape 301"/>
        <p:cNvGrpSpPr/>
        <p:nvPr/>
      </p:nvGrpSpPr>
      <p:grpSpPr>
        <a:xfrm>
          <a:off x="0" y="0"/>
          <a:ext cx="0" cy="0"/>
          <a:chOff x="0" y="0"/>
          <a:chExt cx="0" cy="0"/>
        </a:xfrm>
      </p:grpSpPr>
      <p:sp>
        <p:nvSpPr>
          <p:cNvPr id="302" name="Google Shape;302;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03" name="Google Shape;303;p12"/>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3" name="Google Shape;313;p12"/>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4" name="Google Shape;314;p12"/>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5" name="Google Shape;315;p12"/>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6" name="Google Shape;316;p12"/>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7" name="Google Shape;317;p12"/>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A7D99"/>
              </a:solidFill>
            </a:endParaRPr>
          </a:p>
        </p:txBody>
      </p:sp>
      <p:sp>
        <p:nvSpPr>
          <p:cNvPr id="318" name="Google Shape;318;p12"/>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13"/>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3000"/>
              <a:buFont typeface="Shadows Into Light Two"/>
              <a:buNone/>
              <a:defRPr sz="3000">
                <a:solidFill>
                  <a:schemeClr val="dk1"/>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accent1"/>
              </a:buClr>
              <a:buSzPts val="2600"/>
              <a:buFont typeface="Chivo Light"/>
              <a:buChar char="༝"/>
              <a:defRPr sz="2600">
                <a:solidFill>
                  <a:schemeClr val="dk1"/>
                </a:solidFill>
                <a:latin typeface="Chivo Light"/>
                <a:ea typeface="Chivo Light"/>
                <a:cs typeface="Chivo Light"/>
                <a:sym typeface="Chivo Light"/>
              </a:defRPr>
            </a:lvl1pPr>
            <a:lvl2pPr marL="914400" lvl="1"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2pPr>
            <a:lvl3pPr marL="1371600" lvl="2" indent="-393700">
              <a:spcBef>
                <a:spcPts val="0"/>
              </a:spcBef>
              <a:spcAft>
                <a:spcPts val="0"/>
              </a:spcAft>
              <a:buClr>
                <a:schemeClr val="dk2"/>
              </a:buClr>
              <a:buSzPts val="2600"/>
              <a:buFont typeface="Chivo Light"/>
              <a:buChar char="■"/>
              <a:defRPr sz="2600">
                <a:solidFill>
                  <a:schemeClr val="dk1"/>
                </a:solidFill>
                <a:latin typeface="Chivo Light"/>
                <a:ea typeface="Chivo Light"/>
                <a:cs typeface="Chivo Light"/>
                <a:sym typeface="Chivo Light"/>
              </a:defRPr>
            </a:lvl3pPr>
            <a:lvl4pPr marL="1828800" lvl="3"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4pPr>
            <a:lvl5pPr marL="2286000" lvl="4"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5pPr>
            <a:lvl6pPr marL="2743200" lvl="5"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6pPr>
            <a:lvl7pPr marL="3200400" lvl="6"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7pPr>
            <a:lvl8pPr marL="3657600" lvl="7"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8pPr>
            <a:lvl9pPr marL="4114800" lvl="8" indent="-393700">
              <a:spcBef>
                <a:spcPts val="0"/>
              </a:spcBef>
              <a:spcAft>
                <a:spcPts val="0"/>
              </a:spcAft>
              <a:buClr>
                <a:schemeClr val="dk1"/>
              </a:buClr>
              <a:buSzPts val="2600"/>
              <a:buFont typeface="Chivo Light"/>
              <a:buChar char="■"/>
              <a:defRPr sz="2600">
                <a:solidFill>
                  <a:schemeClr val="dk1"/>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latin typeface="Chivo Light"/>
                <a:ea typeface="Chivo Light"/>
                <a:cs typeface="Chivo Light"/>
                <a:sym typeface="Chivo Light"/>
              </a:defRPr>
            </a:lvl1pPr>
            <a:lvl2pPr lvl="1" algn="r">
              <a:buNone/>
              <a:defRPr sz="1300">
                <a:solidFill>
                  <a:schemeClr val="dk1"/>
                </a:solidFill>
                <a:latin typeface="Chivo Light"/>
                <a:ea typeface="Chivo Light"/>
                <a:cs typeface="Chivo Light"/>
                <a:sym typeface="Chivo Light"/>
              </a:defRPr>
            </a:lvl2pPr>
            <a:lvl3pPr lvl="2" algn="r">
              <a:buNone/>
              <a:defRPr sz="1300">
                <a:solidFill>
                  <a:schemeClr val="dk1"/>
                </a:solidFill>
                <a:latin typeface="Chivo Light"/>
                <a:ea typeface="Chivo Light"/>
                <a:cs typeface="Chivo Light"/>
                <a:sym typeface="Chivo Light"/>
              </a:defRPr>
            </a:lvl3pPr>
            <a:lvl4pPr lvl="3" algn="r">
              <a:buNone/>
              <a:defRPr sz="1300">
                <a:solidFill>
                  <a:schemeClr val="dk1"/>
                </a:solidFill>
                <a:latin typeface="Chivo Light"/>
                <a:ea typeface="Chivo Light"/>
                <a:cs typeface="Chivo Light"/>
                <a:sym typeface="Chivo Light"/>
              </a:defRPr>
            </a:lvl4pPr>
            <a:lvl5pPr lvl="4" algn="r">
              <a:buNone/>
              <a:defRPr sz="1300">
                <a:solidFill>
                  <a:schemeClr val="dk1"/>
                </a:solidFill>
                <a:latin typeface="Chivo Light"/>
                <a:ea typeface="Chivo Light"/>
                <a:cs typeface="Chivo Light"/>
                <a:sym typeface="Chivo Light"/>
              </a:defRPr>
            </a:lvl5pPr>
            <a:lvl6pPr lvl="5" algn="r">
              <a:buNone/>
              <a:defRPr sz="1300">
                <a:solidFill>
                  <a:schemeClr val="dk1"/>
                </a:solidFill>
                <a:latin typeface="Chivo Light"/>
                <a:ea typeface="Chivo Light"/>
                <a:cs typeface="Chivo Light"/>
                <a:sym typeface="Chivo Light"/>
              </a:defRPr>
            </a:lvl6pPr>
            <a:lvl7pPr lvl="6" algn="r">
              <a:buNone/>
              <a:defRPr sz="1300">
                <a:solidFill>
                  <a:schemeClr val="dk1"/>
                </a:solidFill>
                <a:latin typeface="Chivo Light"/>
                <a:ea typeface="Chivo Light"/>
                <a:cs typeface="Chivo Light"/>
                <a:sym typeface="Chivo Light"/>
              </a:defRPr>
            </a:lvl7pPr>
            <a:lvl8pPr lvl="7" algn="r">
              <a:buNone/>
              <a:defRPr sz="1300">
                <a:solidFill>
                  <a:schemeClr val="dk1"/>
                </a:solidFill>
                <a:latin typeface="Chivo Light"/>
                <a:ea typeface="Chivo Light"/>
                <a:cs typeface="Chivo Light"/>
                <a:sym typeface="Chivo Light"/>
              </a:defRPr>
            </a:lvl8pPr>
            <a:lvl9pPr lvl="8" algn="r">
              <a:buNone/>
              <a:defRPr sz="1300">
                <a:solidFill>
                  <a:schemeClr val="dk1"/>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go.tufts.edu/agambl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tandfonline.com/doi/full/10.1080/10408444.2018.1522142"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go.tufts.edu/agamb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7" Type="http://schemas.openxmlformats.org/officeDocument/2006/relationships/hyperlink" Target="https://www.fontsquirrel.com/fonts/chivo"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www.1001fonts.com/" TargetMode="External"/><Relationship Id="rId5" Type="http://schemas.openxmlformats.org/officeDocument/2006/relationships/hyperlink" Target="https://genderphotos.vice.com/" TargetMode="External"/><Relationship Id="rId4" Type="http://schemas.openxmlformats.org/officeDocument/2006/relationships/hyperlink" Target="http://unsplash.com/&amp;utm_source=slidescarniv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ischlibrary.tufts.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guides.library.tufts.edu/BIO18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55300" y="848825"/>
            <a:ext cx="5850900" cy="1715100"/>
          </a:xfrm>
          <a:prstGeom prst="rect">
            <a:avLst/>
          </a:prstGeom>
        </p:spPr>
        <p:txBody>
          <a:bodyPr spcFirstLastPara="1" wrap="square" lIns="0" tIns="0" rIns="0" bIns="0" anchor="t" anchorCtr="0">
            <a:noAutofit/>
          </a:bodyPr>
          <a:lstStyle/>
          <a:p>
            <a:pPr lvl="0"/>
            <a:r>
              <a:rPr lang="en-US" dirty="0">
                <a:solidFill>
                  <a:schemeClr val="tx1"/>
                </a:solidFill>
              </a:rPr>
              <a:t>Food for All: Stakeholder Research</a:t>
            </a:r>
            <a:br>
              <a:rPr lang="en-US" dirty="0"/>
            </a:br>
            <a:r>
              <a:rPr lang="en-US" dirty="0"/>
              <a:t>	</a:t>
            </a:r>
            <a:r>
              <a:rPr lang="en-US" sz="2800" dirty="0">
                <a:solidFill>
                  <a:schemeClr val="accent2">
                    <a:lumMod val="50000"/>
                  </a:schemeClr>
                </a:solidFill>
              </a:rPr>
              <a:t>A. Gamble (they/them/theirs)</a:t>
            </a:r>
            <a:br>
              <a:rPr lang="en-US" sz="2800" dirty="0">
                <a:solidFill>
                  <a:schemeClr val="accent2">
                    <a:lumMod val="50000"/>
                  </a:schemeClr>
                </a:solidFill>
              </a:rPr>
            </a:br>
            <a:r>
              <a:rPr lang="en-US" sz="2800" dirty="0">
                <a:solidFill>
                  <a:schemeClr val="accent2">
                    <a:lumMod val="50000"/>
                  </a:schemeClr>
                </a:solidFill>
              </a:rPr>
              <a:t>	Tisch Library, Tufts University</a:t>
            </a:r>
            <a:endParaRPr sz="4000"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3CD479-F6B1-465A-A478-716652AEFD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descr="A screenshot of a cell phone&#10;&#10;Description automatically generated">
            <a:extLst>
              <a:ext uri="{FF2B5EF4-FFF2-40B4-BE49-F238E27FC236}">
                <a16:creationId xmlns:a16="http://schemas.microsoft.com/office/drawing/2014/main" id="{C6F475EA-9BE1-48D4-AC46-78793575D069}"/>
              </a:ext>
            </a:extLst>
          </p:cNvPr>
          <p:cNvPicPr>
            <a:picLocks noChangeAspect="1"/>
          </p:cNvPicPr>
          <p:nvPr/>
        </p:nvPicPr>
        <p:blipFill>
          <a:blip r:embed="rId2"/>
          <a:stretch>
            <a:fillRect/>
          </a:stretch>
        </p:blipFill>
        <p:spPr>
          <a:xfrm>
            <a:off x="770734" y="0"/>
            <a:ext cx="6582935" cy="5143500"/>
          </a:xfrm>
          <a:prstGeom prst="rect">
            <a:avLst/>
          </a:prstGeom>
        </p:spPr>
      </p:pic>
    </p:spTree>
    <p:extLst>
      <p:ext uri="{BB962C8B-B14F-4D97-AF65-F5344CB8AC3E}">
        <p14:creationId xmlns:p14="http://schemas.microsoft.com/office/powerpoint/2010/main" val="380684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4CA81-832C-44AD-B1D9-CFDB6EB069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4" name="Picture 3" descr="Headline from The Counter: Black farmers sue Monsanto to stop sales of roundup, from September 3, 2020">
            <a:extLst>
              <a:ext uri="{FF2B5EF4-FFF2-40B4-BE49-F238E27FC236}">
                <a16:creationId xmlns:a16="http://schemas.microsoft.com/office/drawing/2014/main" id="{48C078B2-39B1-43ED-B630-53947C12A0C8}"/>
              </a:ext>
            </a:extLst>
          </p:cNvPr>
          <p:cNvPicPr>
            <a:picLocks noChangeAspect="1"/>
          </p:cNvPicPr>
          <p:nvPr/>
        </p:nvPicPr>
        <p:blipFill>
          <a:blip r:embed="rId2"/>
          <a:stretch>
            <a:fillRect/>
          </a:stretch>
        </p:blipFill>
        <p:spPr>
          <a:xfrm>
            <a:off x="0" y="991241"/>
            <a:ext cx="9144000" cy="3161018"/>
          </a:xfrm>
          <a:prstGeom prst="rect">
            <a:avLst/>
          </a:prstGeom>
        </p:spPr>
      </p:pic>
    </p:spTree>
    <p:extLst>
      <p:ext uri="{BB962C8B-B14F-4D97-AF65-F5344CB8AC3E}">
        <p14:creationId xmlns:p14="http://schemas.microsoft.com/office/powerpoint/2010/main" val="373570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12FBAB-F70A-4178-A8B8-8B0160A9B523}"/>
              </a:ext>
            </a:extLst>
          </p:cNvPr>
          <p:cNvSpPr>
            <a:spLocks noGrp="1"/>
          </p:cNvSpPr>
          <p:nvPr>
            <p:ph type="body" idx="1"/>
          </p:nvPr>
        </p:nvSpPr>
        <p:spPr/>
        <p:txBody>
          <a:bodyPr/>
          <a:lstStyle/>
          <a:p>
            <a:pPr marL="25400" indent="0">
              <a:buNone/>
            </a:pPr>
            <a:r>
              <a:rPr lang="en-US" dirty="0"/>
              <a:t>Concept Map Exercise (5min)</a:t>
            </a:r>
          </a:p>
          <a:p>
            <a:pPr marL="25400" indent="0">
              <a:buNone/>
            </a:pPr>
            <a:endParaRPr lang="en-US" dirty="0"/>
          </a:p>
          <a:p>
            <a:pPr marL="25400" indent="0">
              <a:buNone/>
            </a:pPr>
            <a:r>
              <a:rPr lang="en-US" dirty="0"/>
              <a:t>Who are the stakeholders in the Monsanto/Bayer controversies?</a:t>
            </a:r>
          </a:p>
        </p:txBody>
      </p:sp>
      <p:sp>
        <p:nvSpPr>
          <p:cNvPr id="3" name="Slide Number Placeholder 2">
            <a:extLst>
              <a:ext uri="{FF2B5EF4-FFF2-40B4-BE49-F238E27FC236}">
                <a16:creationId xmlns:a16="http://schemas.microsoft.com/office/drawing/2014/main" id="{39890772-FCBC-495C-B507-62A6A73E1C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406993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3. </a:t>
            </a:r>
            <a:r>
              <a:rPr lang="en-US" dirty="0"/>
              <a:t>Information</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accent1"/>
                </a:solidFill>
              </a:rPr>
              <a:t>Who is creating information?</a:t>
            </a:r>
          </a:p>
          <a:p>
            <a:pPr marL="0" lvl="0" indent="0" algn="l" rtl="0">
              <a:spcBef>
                <a:spcPts val="0"/>
              </a:spcBef>
              <a:spcAft>
                <a:spcPts val="0"/>
              </a:spcAft>
              <a:buNone/>
            </a:pPr>
            <a:r>
              <a:rPr lang="en-US" dirty="0">
                <a:solidFill>
                  <a:schemeClr val="accent1"/>
                </a:solidFill>
              </a:rPr>
              <a:t>&amp; where can you find it?</a:t>
            </a:r>
            <a:endParaRPr dirty="0">
              <a:solidFill>
                <a:schemeClr val="accent1"/>
              </a:solidFill>
            </a:endParaRPr>
          </a:p>
        </p:txBody>
      </p:sp>
    </p:spTree>
    <p:extLst>
      <p:ext uri="{BB962C8B-B14F-4D97-AF65-F5344CB8AC3E}">
        <p14:creationId xmlns:p14="http://schemas.microsoft.com/office/powerpoint/2010/main" val="197940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8" name="Google Shape;248;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244" name="Google Shape;244;p27"/>
          <p:cNvSpPr txBox="1">
            <a:spLocks noGrp="1"/>
          </p:cNvSpPr>
          <p:nvPr>
            <p:ph type="title" idx="4294967295"/>
          </p:nvPr>
        </p:nvSpPr>
        <p:spPr>
          <a:xfrm>
            <a:off x="235286" y="412810"/>
            <a:ext cx="7370763" cy="857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accent1"/>
                </a:solidFill>
              </a:rPr>
              <a:t>Flow of scientific information</a:t>
            </a:r>
            <a:endParaRPr sz="3600" b="1" dirty="0">
              <a:solidFill>
                <a:schemeClr val="accent1"/>
              </a:solidFill>
            </a:endParaRPr>
          </a:p>
        </p:txBody>
      </p:sp>
      <p:sp>
        <p:nvSpPr>
          <p:cNvPr id="245" name="Google Shape;245;p27"/>
          <p:cNvSpPr/>
          <p:nvPr/>
        </p:nvSpPr>
        <p:spPr>
          <a:xfrm>
            <a:off x="6440795" y="2244850"/>
            <a:ext cx="2521800" cy="1646700"/>
          </a:xfrm>
          <a:prstGeom prst="homePlate">
            <a:avLst>
              <a:gd name="adj" fmla="val 211909"/>
            </a:avLst>
          </a:pr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dirty="0">
                <a:solidFill>
                  <a:srgbClr val="FFFFFF"/>
                </a:solidFill>
                <a:latin typeface="Karla"/>
                <a:ea typeface="Karla"/>
                <a:cs typeface="Karla"/>
                <a:sym typeface="Karla"/>
              </a:rPr>
              <a:t>Just the facts</a:t>
            </a:r>
            <a:endParaRPr b="1" dirty="0">
              <a:solidFill>
                <a:srgbClr val="FFFFFF"/>
              </a:solidFill>
              <a:latin typeface="Karla"/>
              <a:ea typeface="Karla"/>
              <a:cs typeface="Karla"/>
              <a:sym typeface="Karla"/>
            </a:endParaRPr>
          </a:p>
        </p:txBody>
      </p:sp>
      <p:sp>
        <p:nvSpPr>
          <p:cNvPr id="246" name="Google Shape;246;p27"/>
          <p:cNvSpPr/>
          <p:nvPr/>
        </p:nvSpPr>
        <p:spPr>
          <a:xfrm>
            <a:off x="4176601" y="2244850"/>
            <a:ext cx="2521800" cy="1646700"/>
          </a:xfrm>
          <a:prstGeom prst="homePlate">
            <a:avLst>
              <a:gd name="adj" fmla="val 211909"/>
            </a:avLst>
          </a:prstGeom>
          <a:solidFill>
            <a:schemeClr val="accent4">
              <a:alpha val="83460"/>
            </a:scheme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dirty="0">
                <a:solidFill>
                  <a:srgbClr val="004C52"/>
                </a:solidFill>
                <a:latin typeface="Karla"/>
                <a:ea typeface="Karla"/>
                <a:cs typeface="Karla"/>
                <a:sym typeface="Karla"/>
              </a:rPr>
              <a:t>Summary, analysis, discussion</a:t>
            </a:r>
            <a:endParaRPr b="1" dirty="0">
              <a:solidFill>
                <a:srgbClr val="004C52"/>
              </a:solidFill>
              <a:latin typeface="Karla"/>
              <a:ea typeface="Karla"/>
              <a:cs typeface="Karla"/>
              <a:sym typeface="Karla"/>
            </a:endParaRPr>
          </a:p>
        </p:txBody>
      </p:sp>
      <p:sp>
        <p:nvSpPr>
          <p:cNvPr id="247" name="Google Shape;247;p27"/>
          <p:cNvSpPr/>
          <p:nvPr/>
        </p:nvSpPr>
        <p:spPr>
          <a:xfrm>
            <a:off x="1842958" y="2244850"/>
            <a:ext cx="2521800" cy="1646700"/>
          </a:xfrm>
          <a:prstGeom prst="homePlate">
            <a:avLst>
              <a:gd name="adj" fmla="val 211909"/>
            </a:avLst>
          </a:prstGeom>
          <a:solidFill>
            <a:schemeClr val="accent3">
              <a:alpha val="81150"/>
            </a:schemeClr>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dirty="0">
                <a:solidFill>
                  <a:srgbClr val="004C52"/>
                </a:solidFill>
                <a:latin typeface="Karla"/>
                <a:ea typeface="Karla"/>
                <a:cs typeface="Karla"/>
                <a:sym typeface="Karla"/>
              </a:rPr>
              <a:t>Original ideas or research</a:t>
            </a:r>
            <a:endParaRPr b="1" dirty="0">
              <a:solidFill>
                <a:srgbClr val="004C52"/>
              </a:solidFill>
              <a:latin typeface="Karla"/>
              <a:ea typeface="Karla"/>
              <a:cs typeface="Karla"/>
              <a:sym typeface="Karla"/>
            </a:endParaRPr>
          </a:p>
        </p:txBody>
      </p:sp>
      <p:grpSp>
        <p:nvGrpSpPr>
          <p:cNvPr id="7" name="Shape 158"/>
          <p:cNvGrpSpPr/>
          <p:nvPr/>
        </p:nvGrpSpPr>
        <p:grpSpPr>
          <a:xfrm>
            <a:off x="593153" y="2587763"/>
            <a:ext cx="586993" cy="725544"/>
            <a:chOff x="611175" y="2326900"/>
            <a:chExt cx="362700" cy="389575"/>
          </a:xfrm>
          <a:solidFill>
            <a:schemeClr val="accent1"/>
          </a:solidFill>
        </p:grpSpPr>
        <p:sp>
          <p:nvSpPr>
            <p:cNvPr id="8" name="Shape 159"/>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sp>
          <p:nvSpPr>
            <p:cNvPr id="9" name="Shape 160"/>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sp>
          <p:nvSpPr>
            <p:cNvPr id="10" name="Shape 161"/>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sp>
          <p:nvSpPr>
            <p:cNvPr id="11" name="Shape 162"/>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chemeClr val="tx1"/>
                </a:solidFill>
              </a:endParaRPr>
            </a:p>
          </p:txBody>
        </p:sp>
      </p:grpSp>
      <p:sp>
        <p:nvSpPr>
          <p:cNvPr id="2" name="Rectangle 1"/>
          <p:cNvSpPr/>
          <p:nvPr/>
        </p:nvSpPr>
        <p:spPr>
          <a:xfrm>
            <a:off x="67312" y="2191549"/>
            <a:ext cx="1600118"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Data is collected</a:t>
            </a:r>
          </a:p>
        </p:txBody>
      </p:sp>
      <p:sp>
        <p:nvSpPr>
          <p:cNvPr id="13" name="Rectangle 12"/>
          <p:cNvSpPr/>
          <p:nvPr/>
        </p:nvSpPr>
        <p:spPr>
          <a:xfrm>
            <a:off x="1479900" y="1406741"/>
            <a:ext cx="678392"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Email</a:t>
            </a:r>
          </a:p>
        </p:txBody>
      </p:sp>
      <p:sp>
        <p:nvSpPr>
          <p:cNvPr id="14" name="Rectangle 13"/>
          <p:cNvSpPr/>
          <p:nvPr/>
        </p:nvSpPr>
        <p:spPr>
          <a:xfrm>
            <a:off x="2379217" y="1763193"/>
            <a:ext cx="1282723"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Social Media</a:t>
            </a:r>
          </a:p>
        </p:txBody>
      </p:sp>
      <p:sp>
        <p:nvSpPr>
          <p:cNvPr id="15" name="Rectangle 14"/>
          <p:cNvSpPr/>
          <p:nvPr/>
        </p:nvSpPr>
        <p:spPr>
          <a:xfrm>
            <a:off x="947947" y="4219318"/>
            <a:ext cx="1237839"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Conferences</a:t>
            </a:r>
          </a:p>
        </p:txBody>
      </p:sp>
      <p:sp>
        <p:nvSpPr>
          <p:cNvPr id="16" name="Rectangle 15"/>
          <p:cNvSpPr/>
          <p:nvPr/>
        </p:nvSpPr>
        <p:spPr>
          <a:xfrm>
            <a:off x="4816585" y="1734718"/>
            <a:ext cx="2850460"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Government policy/regulations</a:t>
            </a:r>
          </a:p>
        </p:txBody>
      </p:sp>
      <p:sp>
        <p:nvSpPr>
          <p:cNvPr id="18" name="Rectangle 17"/>
          <p:cNvSpPr/>
          <p:nvPr/>
        </p:nvSpPr>
        <p:spPr>
          <a:xfrm>
            <a:off x="2952450" y="4557975"/>
            <a:ext cx="1418979"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Public opinion</a:t>
            </a:r>
          </a:p>
        </p:txBody>
      </p:sp>
      <p:sp>
        <p:nvSpPr>
          <p:cNvPr id="19" name="Rectangle 18"/>
          <p:cNvSpPr/>
          <p:nvPr/>
        </p:nvSpPr>
        <p:spPr>
          <a:xfrm>
            <a:off x="4727139" y="4212253"/>
            <a:ext cx="2602844" cy="523220"/>
          </a:xfrm>
          <a:prstGeom prst="rect">
            <a:avLst/>
          </a:prstGeom>
        </p:spPr>
        <p:txBody>
          <a:bodyPr wrap="square">
            <a:spAutoFit/>
          </a:bodyPr>
          <a:lstStyle/>
          <a:p>
            <a:pPr lvl="0" algn="ctr"/>
            <a:r>
              <a:rPr lang="en-US" b="1" dirty="0">
                <a:solidFill>
                  <a:srgbClr val="004C52"/>
                </a:solidFill>
                <a:latin typeface="Karla"/>
                <a:ea typeface="Karla"/>
                <a:cs typeface="Karla"/>
                <a:sym typeface="Karla"/>
              </a:rPr>
              <a:t>New protocol/product development</a:t>
            </a:r>
          </a:p>
        </p:txBody>
      </p:sp>
      <p:sp>
        <p:nvSpPr>
          <p:cNvPr id="20" name="Rectangle 19"/>
          <p:cNvSpPr/>
          <p:nvPr/>
        </p:nvSpPr>
        <p:spPr>
          <a:xfrm>
            <a:off x="3468519" y="1420478"/>
            <a:ext cx="1792478"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Trade publications</a:t>
            </a:r>
          </a:p>
        </p:txBody>
      </p:sp>
      <p:sp>
        <p:nvSpPr>
          <p:cNvPr id="21" name="Rectangle 20"/>
          <p:cNvSpPr/>
          <p:nvPr/>
        </p:nvSpPr>
        <p:spPr>
          <a:xfrm>
            <a:off x="3114197" y="3988588"/>
            <a:ext cx="1612942" cy="307777"/>
          </a:xfrm>
          <a:prstGeom prst="rect">
            <a:avLst/>
          </a:prstGeom>
        </p:spPr>
        <p:txBody>
          <a:bodyPr wrap="none">
            <a:spAutoFit/>
          </a:bodyPr>
          <a:lstStyle/>
          <a:p>
            <a:pPr lvl="0" algn="r"/>
            <a:r>
              <a:rPr lang="en-US" b="1" dirty="0">
                <a:solidFill>
                  <a:srgbClr val="004C52"/>
                </a:solidFill>
                <a:latin typeface="Karla"/>
                <a:ea typeface="Karla"/>
                <a:cs typeface="Karla"/>
                <a:sym typeface="Karla"/>
              </a:rPr>
              <a:t>News/interviews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9" name="Google Shape;139;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sp>
        <p:nvSpPr>
          <p:cNvPr id="137" name="Google Shape;137;p16"/>
          <p:cNvSpPr txBox="1">
            <a:spLocks noGrp="1"/>
          </p:cNvSpPr>
          <p:nvPr>
            <p:ph type="title" idx="4294967295"/>
          </p:nvPr>
        </p:nvSpPr>
        <p:spPr>
          <a:xfrm>
            <a:off x="0" y="398463"/>
            <a:ext cx="7856538" cy="857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1"/>
                </a:solidFill>
              </a:rPr>
              <a:t>Strategic matching of information need to source</a:t>
            </a:r>
            <a:endParaRPr b="1" dirty="0">
              <a:solidFill>
                <a:schemeClr val="accent1"/>
              </a:solidFill>
            </a:endParaRPr>
          </a:p>
        </p:txBody>
      </p:sp>
      <p:sp>
        <p:nvSpPr>
          <p:cNvPr id="6" name="Oval 5"/>
          <p:cNvSpPr/>
          <p:nvPr/>
        </p:nvSpPr>
        <p:spPr>
          <a:xfrm>
            <a:off x="2536341" y="1041498"/>
            <a:ext cx="2736617" cy="2439374"/>
          </a:xfrm>
          <a:prstGeom prst="ellipse">
            <a:avLst/>
          </a:prstGeom>
          <a:solidFill>
            <a:schemeClr val="accent4">
              <a:lumMod val="60000"/>
              <a:lumOff val="40000"/>
              <a:alpha val="8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00124" y="2310527"/>
            <a:ext cx="2736617" cy="2439373"/>
          </a:xfrm>
          <a:prstGeom prst="ellipse">
            <a:avLst/>
          </a:prstGeom>
          <a:solidFill>
            <a:srgbClr val="92D050">
              <a:alpha val="8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05564" y="2310527"/>
            <a:ext cx="2736617" cy="2439373"/>
          </a:xfrm>
          <a:prstGeom prst="ellipse">
            <a:avLst/>
          </a:prstGeom>
          <a:solidFill>
            <a:schemeClr val="accent4">
              <a:lumMod val="50000"/>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6;p22"/>
          <p:cNvSpPr txBox="1">
            <a:spLocks/>
          </p:cNvSpPr>
          <p:nvPr/>
        </p:nvSpPr>
        <p:spPr>
          <a:xfrm>
            <a:off x="1781248" y="3369429"/>
            <a:ext cx="18159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err="1"/>
              <a:t>JumboSearch</a:t>
            </a:r>
            <a:endParaRPr lang="en-US" sz="1800" b="0" dirty="0"/>
          </a:p>
        </p:txBody>
      </p:sp>
      <p:sp>
        <p:nvSpPr>
          <p:cNvPr id="10" name="Google Shape;196;p22"/>
          <p:cNvSpPr txBox="1">
            <a:spLocks/>
          </p:cNvSpPr>
          <p:nvPr/>
        </p:nvSpPr>
        <p:spPr>
          <a:xfrm>
            <a:off x="4448134" y="3257986"/>
            <a:ext cx="1570245"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solidFill>
                  <a:schemeClr val="tx1"/>
                </a:solidFill>
              </a:rPr>
              <a:t>Specialized databases</a:t>
            </a:r>
          </a:p>
        </p:txBody>
      </p:sp>
      <p:sp>
        <p:nvSpPr>
          <p:cNvPr id="11" name="Google Shape;196;p22"/>
          <p:cNvSpPr txBox="1">
            <a:spLocks/>
          </p:cNvSpPr>
          <p:nvPr/>
        </p:nvSpPr>
        <p:spPr>
          <a:xfrm>
            <a:off x="3119526" y="1591459"/>
            <a:ext cx="1570245" cy="6601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solidFill>
                  <a:schemeClr val="tx1"/>
                </a:solidFill>
              </a:rPr>
              <a:t>Open Web</a:t>
            </a:r>
          </a:p>
        </p:txBody>
      </p:sp>
      <p:sp>
        <p:nvSpPr>
          <p:cNvPr id="12" name="Google Shape;196;p22"/>
          <p:cNvSpPr txBox="1">
            <a:spLocks/>
          </p:cNvSpPr>
          <p:nvPr/>
        </p:nvSpPr>
        <p:spPr>
          <a:xfrm>
            <a:off x="6003512" y="3052172"/>
            <a:ext cx="2718479"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400" dirty="0" err="1">
                <a:solidFill>
                  <a:schemeClr val="tx1"/>
                </a:solidFill>
              </a:rPr>
              <a:t>Eg</a:t>
            </a:r>
            <a:r>
              <a:rPr lang="en-US" sz="1400" dirty="0">
                <a:solidFill>
                  <a:schemeClr val="tx1"/>
                </a:solidFill>
              </a:rPr>
              <a:t>.</a:t>
            </a:r>
          </a:p>
          <a:p>
            <a:pPr algn="ctr"/>
            <a:r>
              <a:rPr lang="en-US" sz="1400" dirty="0">
                <a:solidFill>
                  <a:schemeClr val="tx1"/>
                </a:solidFill>
              </a:rPr>
              <a:t>Web of Science</a:t>
            </a:r>
          </a:p>
          <a:p>
            <a:pPr algn="ctr"/>
            <a:r>
              <a:rPr lang="en-US" sz="1400" dirty="0">
                <a:solidFill>
                  <a:schemeClr val="tx1"/>
                </a:solidFill>
              </a:rPr>
              <a:t>Factiva</a:t>
            </a:r>
          </a:p>
          <a:p>
            <a:pPr algn="ctr"/>
            <a:r>
              <a:rPr lang="en-US" sz="1400" dirty="0">
                <a:solidFill>
                  <a:schemeClr val="tx1"/>
                </a:solidFill>
              </a:rPr>
              <a:t>Agricola</a:t>
            </a:r>
          </a:p>
          <a:p>
            <a:pPr algn="ctr"/>
            <a:r>
              <a:rPr lang="en-US" sz="1400" dirty="0">
                <a:solidFill>
                  <a:schemeClr val="tx1"/>
                </a:solidFill>
              </a:rPr>
              <a:t>Environment Complete</a:t>
            </a:r>
          </a:p>
          <a:p>
            <a:pPr algn="ctr"/>
            <a:endParaRPr lang="en-US" sz="1400" dirty="0">
              <a:solidFill>
                <a:schemeClr val="tx1"/>
              </a:solidFill>
            </a:endParaRPr>
          </a:p>
          <a:p>
            <a:pPr algn="ctr"/>
            <a:endParaRPr lang="en-US" sz="1400" dirty="0">
              <a:solidFill>
                <a:schemeClr val="tx1"/>
              </a:solidFill>
            </a:endParaRPr>
          </a:p>
        </p:txBody>
      </p:sp>
      <p:sp>
        <p:nvSpPr>
          <p:cNvPr id="13" name="Google Shape;196;p22"/>
          <p:cNvSpPr txBox="1">
            <a:spLocks/>
          </p:cNvSpPr>
          <p:nvPr/>
        </p:nvSpPr>
        <p:spPr>
          <a:xfrm>
            <a:off x="5272956" y="1423654"/>
            <a:ext cx="2718479"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400" dirty="0">
                <a:solidFill>
                  <a:schemeClr val="tx1"/>
                </a:solidFill>
              </a:rPr>
              <a:t>Advanced search capabilities</a:t>
            </a:r>
          </a:p>
          <a:p>
            <a:pPr algn="ctr"/>
            <a:r>
              <a:rPr lang="en-US" sz="1400" dirty="0">
                <a:solidFill>
                  <a:schemeClr val="tx1"/>
                </a:solidFill>
              </a:rPr>
              <a:t>Google Scholar</a:t>
            </a:r>
          </a:p>
        </p:txBody>
      </p:sp>
      <p:sp>
        <p:nvSpPr>
          <p:cNvPr id="15" name="Google Shape;196;p22"/>
          <p:cNvSpPr txBox="1">
            <a:spLocks/>
          </p:cNvSpPr>
          <p:nvPr/>
        </p:nvSpPr>
        <p:spPr>
          <a:xfrm>
            <a:off x="-126631" y="3257986"/>
            <a:ext cx="1621199" cy="9511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400" dirty="0">
                <a:solidFill>
                  <a:schemeClr val="tx1"/>
                </a:solidFill>
              </a:rPr>
              <a:t>Focus on our collections</a:t>
            </a:r>
          </a:p>
        </p:txBody>
      </p:sp>
    </p:spTree>
    <p:extLst>
      <p:ext uri="{BB962C8B-B14F-4D97-AF65-F5344CB8AC3E}">
        <p14:creationId xmlns:p14="http://schemas.microsoft.com/office/powerpoint/2010/main" val="25774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4. </a:t>
            </a:r>
            <a:r>
              <a:rPr lang="en-US" dirty="0"/>
              <a:t>Evaluating</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accent1"/>
                </a:solidFill>
              </a:rPr>
              <a:t>Evaluating information </a:t>
            </a:r>
            <a:endParaRPr dirty="0">
              <a:solidFill>
                <a:schemeClr val="accent1"/>
              </a:solidFill>
            </a:endParaRPr>
          </a:p>
        </p:txBody>
      </p:sp>
    </p:spTree>
    <p:extLst>
      <p:ext uri="{BB962C8B-B14F-4D97-AF65-F5344CB8AC3E}">
        <p14:creationId xmlns:p14="http://schemas.microsoft.com/office/powerpoint/2010/main" val="35625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3"/>
                </a:solidFill>
              </a:rPr>
              <a:t>ASPECT</a:t>
            </a:r>
            <a:r>
              <a:rPr lang="en-US" dirty="0"/>
              <a:t>: a mnemonic for research </a:t>
            </a:r>
            <a:endParaRPr dirty="0"/>
          </a:p>
        </p:txBody>
      </p:sp>
      <p:sp>
        <p:nvSpPr>
          <p:cNvPr id="229" name="Google Shape;229;p29"/>
          <p:cNvSpPr txBox="1">
            <a:spLocks noGrp="1"/>
          </p:cNvSpPr>
          <p:nvPr>
            <p:ph type="body" idx="1"/>
          </p:nvPr>
        </p:nvSpPr>
        <p:spPr>
          <a:xfrm>
            <a:off x="91455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A</a:t>
            </a:r>
            <a:r>
              <a:rPr lang="en-US" b="1" dirty="0"/>
              <a:t>uthority</a:t>
            </a:r>
          </a:p>
          <a:p>
            <a:pPr marL="0" lvl="0" indent="0">
              <a:lnSpc>
                <a:spcPct val="100000"/>
              </a:lnSpc>
              <a:spcBef>
                <a:spcPts val="0"/>
              </a:spcBef>
              <a:buNone/>
            </a:pPr>
            <a:r>
              <a:rPr lang="en-US" sz="1400" dirty="0"/>
              <a:t>Who created this?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What are their credentials?</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 they have similar works?</a:t>
            </a:r>
          </a:p>
        </p:txBody>
      </p:sp>
      <p:sp>
        <p:nvSpPr>
          <p:cNvPr id="230" name="Google Shape;230;p29"/>
          <p:cNvSpPr txBox="1">
            <a:spLocks noGrp="1"/>
          </p:cNvSpPr>
          <p:nvPr>
            <p:ph type="body" idx="2"/>
          </p:nvPr>
        </p:nvSpPr>
        <p:spPr>
          <a:xfrm>
            <a:off x="3421610" y="1415675"/>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S</a:t>
            </a:r>
            <a:r>
              <a:rPr lang="en-US" b="1" dirty="0"/>
              <a:t>ources</a:t>
            </a:r>
          </a:p>
          <a:p>
            <a:pPr marL="0" lvl="0" indent="0">
              <a:lnSpc>
                <a:spcPct val="100000"/>
              </a:lnSpc>
              <a:spcBef>
                <a:spcPts val="0"/>
              </a:spcBef>
              <a:buNone/>
            </a:pPr>
            <a:r>
              <a:rPr lang="en-US" sz="1200" dirty="0"/>
              <a:t>Is this presented as fact?</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Is there documentation/ sources?</a:t>
            </a:r>
          </a:p>
          <a:p>
            <a:pPr marL="0" lvl="0" indent="0">
              <a:lnSpc>
                <a:spcPct val="100000"/>
              </a:lnSpc>
              <a:spcBef>
                <a:spcPts val="0"/>
              </a:spcBef>
              <a:buNone/>
            </a:pPr>
            <a:endParaRPr lang="en-US" sz="1200" dirty="0"/>
          </a:p>
          <a:p>
            <a:pPr marL="0" lvl="0" indent="0">
              <a:lnSpc>
                <a:spcPct val="100000"/>
              </a:lnSpc>
              <a:spcBef>
                <a:spcPts val="0"/>
              </a:spcBef>
              <a:buNone/>
            </a:pPr>
            <a:r>
              <a:rPr lang="en-US" sz="1200" dirty="0"/>
              <a:t>Are these credible?</a:t>
            </a:r>
          </a:p>
        </p:txBody>
      </p:sp>
      <p:sp>
        <p:nvSpPr>
          <p:cNvPr id="231" name="Google Shape;231;p29"/>
          <p:cNvSpPr txBox="1">
            <a:spLocks noGrp="1"/>
          </p:cNvSpPr>
          <p:nvPr>
            <p:ph type="body" idx="3"/>
          </p:nvPr>
        </p:nvSpPr>
        <p:spPr>
          <a:xfrm>
            <a:off x="5928668" y="1415675"/>
            <a:ext cx="2924019" cy="1331700"/>
          </a:xfrm>
          <a:prstGeom prst="rect">
            <a:avLst/>
          </a:prstGeom>
          <a:solidFill>
            <a:schemeClr val="bg1"/>
          </a:solidFill>
        </p:spPr>
        <p:txBody>
          <a:bodyPr spcFirstLastPara="1" wrap="square" lIns="0" tIns="0" rIns="0" bIns="0" anchor="t" anchorCtr="0">
            <a:noAutofit/>
          </a:bodyPr>
          <a:lstStyle/>
          <a:p>
            <a:pPr marL="0" lvl="0" indent="0">
              <a:spcBef>
                <a:spcPts val="0"/>
              </a:spcBef>
              <a:buNone/>
            </a:pPr>
            <a:r>
              <a:rPr lang="en-US" b="1" dirty="0">
                <a:solidFill>
                  <a:schemeClr val="accent3"/>
                </a:solidFill>
              </a:rPr>
              <a:t>P</a:t>
            </a:r>
            <a:r>
              <a:rPr lang="en-US" b="1" dirty="0"/>
              <a:t>urpose</a:t>
            </a:r>
          </a:p>
          <a:p>
            <a:pPr marL="0" lvl="0" indent="0">
              <a:lnSpc>
                <a:spcPct val="100000"/>
              </a:lnSpc>
              <a:spcBef>
                <a:spcPts val="0"/>
              </a:spcBef>
              <a:buNone/>
            </a:pPr>
            <a:r>
              <a:rPr lang="en-US" sz="1400" dirty="0"/>
              <a:t>Why was this created?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Who is the audience?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this meet your research needs?</a:t>
            </a:r>
          </a:p>
          <a:p>
            <a:pPr marL="0" lvl="0" indent="0" algn="l" rtl="0">
              <a:spcBef>
                <a:spcPts val="600"/>
              </a:spcBef>
              <a:spcAft>
                <a:spcPts val="0"/>
              </a:spcAft>
              <a:buNone/>
            </a:pPr>
            <a:endParaRPr sz="12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17</a:t>
            </a:fld>
            <a:endParaRPr/>
          </a:p>
        </p:txBody>
      </p:sp>
      <p:sp>
        <p:nvSpPr>
          <p:cNvPr id="233" name="Google Shape;233;p29"/>
          <p:cNvSpPr txBox="1">
            <a:spLocks noGrp="1"/>
          </p:cNvSpPr>
          <p:nvPr>
            <p:ph type="body" idx="1"/>
          </p:nvPr>
        </p:nvSpPr>
        <p:spPr>
          <a:xfrm>
            <a:off x="930637" y="329622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E</a:t>
            </a:r>
            <a:r>
              <a:rPr lang="en-US" b="1" dirty="0"/>
              <a:t>venness</a:t>
            </a:r>
          </a:p>
          <a:p>
            <a:pPr marL="0" lvl="0" indent="0">
              <a:lnSpc>
                <a:spcPct val="100000"/>
              </a:lnSpc>
              <a:spcBef>
                <a:spcPts val="0"/>
              </a:spcBef>
              <a:buNone/>
            </a:pPr>
            <a:r>
              <a:rPr lang="en-US" sz="1400" dirty="0"/>
              <a:t>Is the material presented as objective?</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Does the creator recognize their bias?</a:t>
            </a:r>
          </a:p>
        </p:txBody>
      </p:sp>
      <p:sp>
        <p:nvSpPr>
          <p:cNvPr id="234" name="Google Shape;234;p29"/>
          <p:cNvSpPr txBox="1">
            <a:spLocks noGrp="1"/>
          </p:cNvSpPr>
          <p:nvPr>
            <p:ph type="body" idx="2"/>
          </p:nvPr>
        </p:nvSpPr>
        <p:spPr>
          <a:xfrm>
            <a:off x="3421610" y="3296220"/>
            <a:ext cx="2268600" cy="1331700"/>
          </a:xfrm>
          <a:prstGeom prst="rect">
            <a:avLst/>
          </a:prstGeom>
        </p:spPr>
        <p:txBody>
          <a:bodyPr spcFirstLastPara="1" wrap="square" lIns="0" tIns="0" rIns="0" bIns="0" anchor="t" anchorCtr="0">
            <a:noAutofit/>
          </a:bodyPr>
          <a:lstStyle/>
          <a:p>
            <a:pPr marL="0" lvl="0" indent="0">
              <a:spcBef>
                <a:spcPts val="0"/>
              </a:spcBef>
              <a:buNone/>
            </a:pPr>
            <a:r>
              <a:rPr lang="en-US" b="1" dirty="0">
                <a:solidFill>
                  <a:schemeClr val="accent3"/>
                </a:solidFill>
              </a:rPr>
              <a:t>C</a:t>
            </a:r>
            <a:r>
              <a:rPr lang="en-US" b="1" dirty="0"/>
              <a:t>overage</a:t>
            </a:r>
          </a:p>
          <a:p>
            <a:pPr marL="0" lvl="0" indent="0">
              <a:lnSpc>
                <a:spcPct val="100000"/>
              </a:lnSpc>
              <a:spcBef>
                <a:spcPts val="0"/>
              </a:spcBef>
              <a:buNone/>
            </a:pPr>
            <a:r>
              <a:rPr lang="en-US" sz="1400" dirty="0"/>
              <a:t>How does this support other information you’ve found?</a:t>
            </a:r>
          </a:p>
          <a:p>
            <a:pPr marL="0" lvl="0" indent="0">
              <a:lnSpc>
                <a:spcPct val="100000"/>
              </a:lnSpc>
              <a:spcBef>
                <a:spcPts val="0"/>
              </a:spcBef>
              <a:buNone/>
            </a:pPr>
            <a:endParaRPr lang="en-US" sz="1400" dirty="0"/>
          </a:p>
          <a:p>
            <a:pPr marL="0" lvl="0" indent="0">
              <a:lnSpc>
                <a:spcPct val="100000"/>
              </a:lnSpc>
              <a:spcBef>
                <a:spcPts val="0"/>
              </a:spcBef>
              <a:buNone/>
            </a:pPr>
            <a:r>
              <a:rPr lang="en-US" sz="1400" dirty="0"/>
              <a:t>Is this information useful to you?</a:t>
            </a:r>
          </a:p>
        </p:txBody>
      </p:sp>
      <p:sp>
        <p:nvSpPr>
          <p:cNvPr id="235" name="Google Shape;235;p29"/>
          <p:cNvSpPr txBox="1">
            <a:spLocks noGrp="1"/>
          </p:cNvSpPr>
          <p:nvPr>
            <p:ph type="body" idx="3"/>
          </p:nvPr>
        </p:nvSpPr>
        <p:spPr>
          <a:xfrm>
            <a:off x="5944765" y="3296220"/>
            <a:ext cx="2268600" cy="1331700"/>
          </a:xfrm>
          <a:prstGeom prst="rect">
            <a:avLst/>
          </a:prstGeom>
          <a:solidFill>
            <a:schemeClr val="bg1"/>
          </a:solidFill>
        </p:spPr>
        <p:txBody>
          <a:bodyPr spcFirstLastPara="1" wrap="square" lIns="0" tIns="0" rIns="0" bIns="0" anchor="t" anchorCtr="0">
            <a:noAutofit/>
          </a:bodyPr>
          <a:lstStyle/>
          <a:p>
            <a:pPr marL="0" lvl="0" indent="0">
              <a:spcBef>
                <a:spcPts val="0"/>
              </a:spcBef>
              <a:buNone/>
            </a:pPr>
            <a:r>
              <a:rPr lang="en-US" b="1" dirty="0">
                <a:solidFill>
                  <a:schemeClr val="accent3"/>
                </a:solidFill>
              </a:rPr>
              <a:t>T</a:t>
            </a:r>
            <a:r>
              <a:rPr lang="en-US" b="1" dirty="0"/>
              <a:t>imeliness</a:t>
            </a:r>
          </a:p>
          <a:p>
            <a:pPr marL="0" lvl="0" indent="0">
              <a:buNone/>
            </a:pPr>
            <a:r>
              <a:rPr lang="en-US" sz="1400" dirty="0"/>
              <a:t>When was this published?</a:t>
            </a:r>
          </a:p>
          <a:p>
            <a:pPr marL="0" lvl="0" indent="0">
              <a:buNone/>
            </a:pPr>
            <a:endParaRPr lang="en-US" sz="1400" dirty="0"/>
          </a:p>
          <a:p>
            <a:pPr marL="0" lvl="0" indent="0">
              <a:buNone/>
            </a:pPr>
            <a:r>
              <a:rPr lang="en-US" sz="1400" dirty="0"/>
              <a:t>Is the time it was published appropriate for your needs?</a:t>
            </a:r>
          </a:p>
          <a:p>
            <a:pPr marL="0" lvl="0" indent="0" algn="l" rtl="0">
              <a:spcBef>
                <a:spcPts val="600"/>
              </a:spcBef>
              <a:spcAft>
                <a:spcPts val="0"/>
              </a:spcAft>
              <a:buNone/>
            </a:pPr>
            <a:endParaRP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a:spLocks noGrp="1"/>
          </p:cNvSpPr>
          <p:nvPr>
            <p:ph type="title" idx="4294967295"/>
          </p:nvPr>
        </p:nvSpPr>
        <p:spPr>
          <a:xfrm>
            <a:off x="1035781" y="1282215"/>
            <a:ext cx="6837769" cy="2820448"/>
          </a:xfrm>
          <a:prstGeom prst="rect">
            <a:avLst/>
          </a:prstGeom>
          <a:solidFill>
            <a:schemeClr val="accent4"/>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Consider this question:</a:t>
            </a:r>
            <a:br>
              <a:rPr lang="en" sz="3600" dirty="0"/>
            </a:br>
            <a:br>
              <a:rPr lang="en" sz="3600" dirty="0"/>
            </a:br>
            <a:r>
              <a:rPr lang="en" sz="3600" b="0" i="1" dirty="0"/>
              <a:t>Who knows the most about the use of pesticides </a:t>
            </a:r>
            <a:r>
              <a:rPr lang="en-US" sz="3600" b="0" i="1" dirty="0"/>
              <a:t>on citrus fruits</a:t>
            </a:r>
            <a:r>
              <a:rPr lang="en" sz="3600" b="0" i="1" dirty="0"/>
              <a:t>?</a:t>
            </a:r>
            <a:endParaRPr sz="3600" b="0" i="1" dirty="0">
              <a:solidFill>
                <a:srgbClr val="004C52"/>
              </a:solidFill>
            </a:endParaRPr>
          </a:p>
        </p:txBody>
      </p:sp>
      <p:sp>
        <p:nvSpPr>
          <p:cNvPr id="191" name="Google Shape;191;p21"/>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2" name="Rectangle 1">
            <a:extLst>
              <a:ext uri="{FF2B5EF4-FFF2-40B4-BE49-F238E27FC236}">
                <a16:creationId xmlns:a16="http://schemas.microsoft.com/office/drawing/2014/main" id="{499F292C-991C-4C01-A472-40008C47C2D4}"/>
              </a:ext>
            </a:extLst>
          </p:cNvPr>
          <p:cNvSpPr/>
          <p:nvPr/>
        </p:nvSpPr>
        <p:spPr>
          <a:xfrm>
            <a:off x="2922351" y="669982"/>
            <a:ext cx="3299301" cy="523220"/>
          </a:xfrm>
          <a:prstGeom prst="rect">
            <a:avLst/>
          </a:prstGeom>
        </p:spPr>
        <p:txBody>
          <a:bodyPr wrap="none">
            <a:spAutoFit/>
          </a:bodyPr>
          <a:lstStyle/>
          <a:p>
            <a:pPr lvl="0" algn="ctr"/>
            <a:r>
              <a:rPr lang="en-US" sz="2800" b="1" dirty="0">
                <a:solidFill>
                  <a:schemeClr val="accent3"/>
                </a:solidFill>
              </a:rPr>
              <a:t>ASPECT</a:t>
            </a:r>
            <a:r>
              <a:rPr lang="en-US" sz="2800" b="1" dirty="0">
                <a:solidFill>
                  <a:schemeClr val="tx1"/>
                </a:solidFill>
              </a:rPr>
              <a:t>:</a:t>
            </a:r>
            <a:r>
              <a:rPr lang="en-US" sz="2800" b="1" dirty="0">
                <a:solidFill>
                  <a:schemeClr val="accent3"/>
                </a:solidFill>
              </a:rPr>
              <a:t> A</a:t>
            </a:r>
            <a:r>
              <a:rPr lang="en-US" sz="2800" dirty="0">
                <a:solidFill>
                  <a:schemeClr val="tx1"/>
                </a:solidFill>
              </a:rPr>
              <a:t>uthority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196" name="Google Shape;196;p22"/>
          <p:cNvSpPr txBox="1">
            <a:spLocks noGrp="1"/>
          </p:cNvSpPr>
          <p:nvPr>
            <p:ph type="title" idx="4294967295"/>
          </p:nvPr>
        </p:nvSpPr>
        <p:spPr>
          <a:xfrm>
            <a:off x="0" y="398463"/>
            <a:ext cx="7369175" cy="857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Types of Authority</a:t>
            </a:r>
            <a:endParaRPr dirty="0"/>
          </a:p>
        </p:txBody>
      </p:sp>
      <p:sp>
        <p:nvSpPr>
          <p:cNvPr id="9" name="Oval 8"/>
          <p:cNvSpPr/>
          <p:nvPr/>
        </p:nvSpPr>
        <p:spPr>
          <a:xfrm>
            <a:off x="421539" y="1969491"/>
            <a:ext cx="2129155" cy="1886791"/>
          </a:xfrm>
          <a:prstGeom prst="ellipse">
            <a:avLst/>
          </a:prstGeom>
          <a:solidFill>
            <a:schemeClr val="accent4">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46066" y="1969490"/>
            <a:ext cx="2129155" cy="1886791"/>
          </a:xfrm>
          <a:prstGeom prst="ellipse">
            <a:avLst/>
          </a:prstGeom>
          <a:solidFill>
            <a:srgbClr val="92D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70593" y="1969490"/>
            <a:ext cx="2129155" cy="1886791"/>
          </a:xfrm>
          <a:prstGeom prst="ellipse">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95120" y="1960318"/>
            <a:ext cx="2129155" cy="1886791"/>
          </a:xfrm>
          <a:prstGeom prst="ellipse">
            <a:avLst/>
          </a:prstGeom>
          <a:solidFill>
            <a:srgbClr val="92D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96;p22"/>
          <p:cNvSpPr txBox="1">
            <a:spLocks/>
          </p:cNvSpPr>
          <p:nvPr/>
        </p:nvSpPr>
        <p:spPr>
          <a:xfrm>
            <a:off x="652962" y="2475013"/>
            <a:ext cx="1570245"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t>Lived experience</a:t>
            </a:r>
          </a:p>
        </p:txBody>
      </p:sp>
      <p:sp>
        <p:nvSpPr>
          <p:cNvPr id="14" name="Google Shape;196;p22"/>
          <p:cNvSpPr txBox="1">
            <a:spLocks/>
          </p:cNvSpPr>
          <p:nvPr/>
        </p:nvSpPr>
        <p:spPr>
          <a:xfrm>
            <a:off x="2397793" y="2484185"/>
            <a:ext cx="1570245"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solidFill>
                  <a:schemeClr val="tx1"/>
                </a:solidFill>
              </a:rPr>
              <a:t>Professional experience</a:t>
            </a:r>
          </a:p>
        </p:txBody>
      </p:sp>
      <p:sp>
        <p:nvSpPr>
          <p:cNvPr id="15" name="Google Shape;196;p22"/>
          <p:cNvSpPr txBox="1">
            <a:spLocks/>
          </p:cNvSpPr>
          <p:nvPr/>
        </p:nvSpPr>
        <p:spPr>
          <a:xfrm>
            <a:off x="4122320" y="2475013"/>
            <a:ext cx="1570245"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t>Reporting or writing on an issue</a:t>
            </a:r>
          </a:p>
        </p:txBody>
      </p:sp>
      <p:sp>
        <p:nvSpPr>
          <p:cNvPr id="16" name="Google Shape;196;p22"/>
          <p:cNvSpPr txBox="1">
            <a:spLocks/>
          </p:cNvSpPr>
          <p:nvPr/>
        </p:nvSpPr>
        <p:spPr>
          <a:xfrm>
            <a:off x="5944292" y="2475013"/>
            <a:ext cx="1570245"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b="0" dirty="0">
                <a:solidFill>
                  <a:schemeClr val="tx1"/>
                </a:solidFill>
              </a:rPr>
              <a:t>Researching or studying the issue</a:t>
            </a:r>
          </a:p>
        </p:txBody>
      </p:sp>
      <p:sp>
        <p:nvSpPr>
          <p:cNvPr id="17" name="Google Shape;196;p22"/>
          <p:cNvSpPr txBox="1">
            <a:spLocks/>
          </p:cNvSpPr>
          <p:nvPr/>
        </p:nvSpPr>
        <p:spPr>
          <a:xfrm>
            <a:off x="652962" y="4089251"/>
            <a:ext cx="73707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US" sz="1800" dirty="0">
                <a:solidFill>
                  <a:schemeClr val="tx1"/>
                </a:solidFill>
              </a:rPr>
              <a:t>How should we assess each of these manners of authority?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idx="4294967295"/>
          </p:nvPr>
        </p:nvSpPr>
        <p:spPr>
          <a:xfrm>
            <a:off x="930600" y="789712"/>
            <a:ext cx="3582000" cy="84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a:t>Hello!</a:t>
            </a:r>
            <a:endParaRPr sz="6000"/>
          </a:p>
        </p:txBody>
      </p:sp>
      <p:sp>
        <p:nvSpPr>
          <p:cNvPr id="66" name="Google Shape;66;p14"/>
          <p:cNvSpPr txBox="1">
            <a:spLocks noGrp="1"/>
          </p:cNvSpPr>
          <p:nvPr>
            <p:ph type="subTitle" idx="4294967295"/>
          </p:nvPr>
        </p:nvSpPr>
        <p:spPr>
          <a:xfrm>
            <a:off x="1104521" y="1539508"/>
            <a:ext cx="7341530" cy="2300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latin typeface="Ubuntu"/>
                <a:ea typeface="Ubuntu"/>
                <a:cs typeface="Ubuntu"/>
                <a:sym typeface="Ubuntu"/>
              </a:rPr>
              <a:t>I’m Alyson </a:t>
            </a:r>
            <a:r>
              <a:rPr lang="en-US" b="1" dirty="0">
                <a:latin typeface="Ubuntu"/>
                <a:ea typeface="Ubuntu"/>
                <a:cs typeface="Ubuntu"/>
                <a:sym typeface="Ubuntu"/>
              </a:rPr>
              <a:t>Gamble.</a:t>
            </a:r>
            <a:endParaRPr b="1" dirty="0">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dirty="0"/>
              <a:t>I am </a:t>
            </a:r>
            <a:r>
              <a:rPr lang="en-US" dirty="0"/>
              <a:t>the Research Librarian for the Sciences at Tufts.</a:t>
            </a:r>
          </a:p>
          <a:p>
            <a:pPr marL="0" lvl="0" indent="0" algn="l" rtl="0">
              <a:spcBef>
                <a:spcPts val="600"/>
              </a:spcBef>
              <a:spcAft>
                <a:spcPts val="0"/>
              </a:spcAft>
              <a:buClr>
                <a:schemeClr val="dk1"/>
              </a:buClr>
              <a:buSzPts val="1100"/>
              <a:buFont typeface="Arial"/>
              <a:buNone/>
            </a:pPr>
            <a:r>
              <a:rPr lang="en-US" dirty="0"/>
              <a:t>I’m here to help you find, analyze, and utilize research.</a:t>
            </a:r>
            <a:endParaRPr dirty="0"/>
          </a:p>
          <a:p>
            <a:pPr marL="0" lvl="0" indent="0" algn="l" rtl="0">
              <a:spcBef>
                <a:spcPts val="600"/>
              </a:spcBef>
              <a:spcAft>
                <a:spcPts val="0"/>
              </a:spcAft>
              <a:buClr>
                <a:schemeClr val="dk1"/>
              </a:buClr>
              <a:buSzPts val="1100"/>
              <a:buFont typeface="Arial"/>
              <a:buNone/>
            </a:pPr>
            <a:r>
              <a:rPr lang="en" dirty="0"/>
              <a:t>You can find me at </a:t>
            </a:r>
            <a:r>
              <a:rPr lang="en-US" dirty="0">
                <a:hlinkClick r:id="rId3"/>
              </a:rPr>
              <a:t>go.tufts.edu/</a:t>
            </a:r>
            <a:r>
              <a:rPr lang="en-US" dirty="0" err="1">
                <a:hlinkClick r:id="rId3"/>
              </a:rPr>
              <a:t>agamble</a:t>
            </a:r>
            <a:endParaRPr lang="en-US" dirty="0"/>
          </a:p>
          <a:p>
            <a:pPr marL="0" lvl="0" indent="0" algn="l" rtl="0">
              <a:spcBef>
                <a:spcPts val="600"/>
              </a:spcBef>
              <a:spcAft>
                <a:spcPts val="0"/>
              </a:spcAft>
              <a:buClr>
                <a:schemeClr val="dk1"/>
              </a:buClr>
              <a:buSzPts val="1100"/>
              <a:buFont typeface="Arial"/>
              <a:buNone/>
            </a:pPr>
            <a:endParaRPr lang="en-US" b="1" dirty="0"/>
          </a:p>
        </p:txBody>
      </p:sp>
      <p:sp>
        <p:nvSpPr>
          <p:cNvPr id="68" name="Google Shape;68;p14"/>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7" name="Google Shape;207;p2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sp>
        <p:nvSpPr>
          <p:cNvPr id="205" name="Google Shape;205;p23"/>
          <p:cNvSpPr txBox="1">
            <a:spLocks noGrp="1"/>
          </p:cNvSpPr>
          <p:nvPr>
            <p:ph type="title" idx="4294967295"/>
          </p:nvPr>
        </p:nvSpPr>
        <p:spPr>
          <a:xfrm>
            <a:off x="2832212" y="384714"/>
            <a:ext cx="7369175" cy="857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6"/>
                </a:solidFill>
              </a:rPr>
              <a:t>Assessing authority</a:t>
            </a:r>
            <a:endParaRPr b="1" dirty="0">
              <a:solidFill>
                <a:schemeClr val="accent6"/>
              </a:solidFill>
            </a:endParaRPr>
          </a:p>
        </p:txBody>
      </p:sp>
      <p:graphicFrame>
        <p:nvGraphicFramePr>
          <p:cNvPr id="206" name="Google Shape;206;p23"/>
          <p:cNvGraphicFramePr/>
          <p:nvPr/>
        </p:nvGraphicFramePr>
        <p:xfrm>
          <a:off x="575822" y="1010653"/>
          <a:ext cx="7888384" cy="3750327"/>
        </p:xfrm>
        <a:graphic>
          <a:graphicData uri="http://schemas.openxmlformats.org/drawingml/2006/table">
            <a:tbl>
              <a:tblPr>
                <a:noFill/>
              </a:tblPr>
              <a:tblGrid>
                <a:gridCol w="1972096">
                  <a:extLst>
                    <a:ext uri="{9D8B030D-6E8A-4147-A177-3AD203B41FA5}">
                      <a16:colId xmlns:a16="http://schemas.microsoft.com/office/drawing/2014/main" val="20000"/>
                    </a:ext>
                  </a:extLst>
                </a:gridCol>
                <a:gridCol w="1972096">
                  <a:extLst>
                    <a:ext uri="{9D8B030D-6E8A-4147-A177-3AD203B41FA5}">
                      <a16:colId xmlns:a16="http://schemas.microsoft.com/office/drawing/2014/main" val="20001"/>
                    </a:ext>
                  </a:extLst>
                </a:gridCol>
                <a:gridCol w="1972096">
                  <a:extLst>
                    <a:ext uri="{9D8B030D-6E8A-4147-A177-3AD203B41FA5}">
                      <a16:colId xmlns:a16="http://schemas.microsoft.com/office/drawing/2014/main" val="20002"/>
                    </a:ext>
                  </a:extLst>
                </a:gridCol>
                <a:gridCol w="1972096">
                  <a:extLst>
                    <a:ext uri="{9D8B030D-6E8A-4147-A177-3AD203B41FA5}">
                      <a16:colId xmlns:a16="http://schemas.microsoft.com/office/drawing/2014/main" val="20003"/>
                    </a:ext>
                  </a:extLst>
                </a:gridCol>
              </a:tblGrid>
              <a:tr h="733753">
                <a:tc>
                  <a:txBody>
                    <a:bodyPr/>
                    <a:lstStyle/>
                    <a:p>
                      <a:pPr marL="0" lvl="0" indent="0" algn="ctr" rtl="0">
                        <a:spcBef>
                          <a:spcPts val="0"/>
                        </a:spcBef>
                        <a:spcAft>
                          <a:spcPts val="0"/>
                        </a:spcAft>
                        <a:buNone/>
                      </a:pPr>
                      <a:r>
                        <a:rPr lang="en-US" sz="1800" b="1" dirty="0">
                          <a:solidFill>
                            <a:srgbClr val="004C52"/>
                          </a:solidFill>
                          <a:latin typeface="Karla"/>
                          <a:ea typeface="Karla"/>
                          <a:cs typeface="Karla"/>
                          <a:sym typeface="Karla"/>
                        </a:rPr>
                        <a:t>Personal authority</a:t>
                      </a:r>
                      <a:endParaRPr sz="18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en" sz="1800" b="1" dirty="0">
                          <a:solidFill>
                            <a:srgbClr val="004C52"/>
                          </a:solidFill>
                          <a:latin typeface="Karla"/>
                          <a:ea typeface="Karla"/>
                          <a:cs typeface="Karla"/>
                          <a:sym typeface="Karla"/>
                        </a:rPr>
                        <a:t>Expert authority</a:t>
                      </a:r>
                      <a:endParaRPr sz="18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en" sz="1800" b="1" dirty="0">
                          <a:solidFill>
                            <a:srgbClr val="004C52"/>
                          </a:solidFill>
                          <a:latin typeface="Karla"/>
                          <a:ea typeface="Karla"/>
                          <a:cs typeface="Karla"/>
                          <a:sym typeface="Karla"/>
                        </a:rPr>
                        <a:t>Journalistic authority</a:t>
                      </a:r>
                      <a:endParaRPr sz="18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solidFill>
                      <a:schemeClr val="bg1"/>
                    </a:solidFill>
                  </a:tcPr>
                </a:tc>
                <a:tc>
                  <a:txBody>
                    <a:bodyPr/>
                    <a:lstStyle/>
                    <a:p>
                      <a:pPr marL="0" lvl="0" indent="0" algn="ctr" rtl="0">
                        <a:spcBef>
                          <a:spcPts val="0"/>
                        </a:spcBef>
                        <a:spcAft>
                          <a:spcPts val="0"/>
                        </a:spcAft>
                        <a:buNone/>
                      </a:pPr>
                      <a:r>
                        <a:rPr lang="en" sz="1800" b="1" dirty="0">
                          <a:solidFill>
                            <a:srgbClr val="004C52"/>
                          </a:solidFill>
                          <a:latin typeface="Karla"/>
                          <a:ea typeface="Karla"/>
                          <a:cs typeface="Karla"/>
                          <a:sym typeface="Karla"/>
                        </a:rPr>
                        <a:t>Academic authority</a:t>
                      </a:r>
                      <a:endParaRPr sz="18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016574">
                <a:tc>
                  <a:txBody>
                    <a:bodyPr/>
                    <a:lstStyle/>
                    <a:p>
                      <a:pPr marL="0" lvl="0" indent="0" algn="ctr" rtl="0">
                        <a:spcBef>
                          <a:spcPts val="0"/>
                        </a:spcBef>
                        <a:spcAft>
                          <a:spcPts val="0"/>
                        </a:spcAft>
                        <a:buNone/>
                      </a:pPr>
                      <a:r>
                        <a:rPr lang="en" sz="1600" dirty="0">
                          <a:solidFill>
                            <a:srgbClr val="004C52"/>
                          </a:solidFill>
                          <a:latin typeface="Karla"/>
                          <a:ea typeface="Karla"/>
                          <a:cs typeface="Karla"/>
                          <a:sym typeface="Karla"/>
                        </a:rPr>
                        <a:t>Accuracy</a:t>
                      </a:r>
                      <a:br>
                        <a:rPr lang="en" sz="1600" dirty="0">
                          <a:solidFill>
                            <a:srgbClr val="004C52"/>
                          </a:solidFill>
                          <a:latin typeface="Karla"/>
                          <a:ea typeface="Karla"/>
                          <a:cs typeface="Karla"/>
                          <a:sym typeface="Karla"/>
                        </a:rPr>
                      </a:br>
                      <a:r>
                        <a:rPr lang="en" sz="1600" dirty="0">
                          <a:solidFill>
                            <a:srgbClr val="004C52"/>
                          </a:solidFill>
                          <a:latin typeface="Karla"/>
                          <a:ea typeface="Karla"/>
                          <a:cs typeface="Karla"/>
                          <a:sym typeface="Karla"/>
                        </a:rPr>
                        <a:t>Evidence</a:t>
                      </a:r>
                      <a:br>
                        <a:rPr lang="en" sz="1600" dirty="0">
                          <a:solidFill>
                            <a:srgbClr val="004C52"/>
                          </a:solidFill>
                          <a:latin typeface="Karla"/>
                          <a:ea typeface="Karla"/>
                          <a:cs typeface="Karla"/>
                          <a:sym typeface="Karla"/>
                        </a:rPr>
                      </a:br>
                      <a:r>
                        <a:rPr lang="en" sz="1600" dirty="0">
                          <a:solidFill>
                            <a:srgbClr val="004C52"/>
                          </a:solidFill>
                          <a:latin typeface="Karla"/>
                          <a:ea typeface="Karla"/>
                          <a:cs typeface="Karla"/>
                          <a:sym typeface="Karla"/>
                        </a:rPr>
                        <a:t>Why</a:t>
                      </a:r>
                      <a:r>
                        <a:rPr lang="en" sz="1600" baseline="0" dirty="0">
                          <a:solidFill>
                            <a:srgbClr val="004C52"/>
                          </a:solidFill>
                          <a:latin typeface="Karla"/>
                          <a:ea typeface="Karla"/>
                          <a:cs typeface="Karla"/>
                          <a:sym typeface="Karla"/>
                        </a:rPr>
                        <a:t> is this story being told?*</a:t>
                      </a:r>
                      <a:endParaRPr sz="160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en" sz="1600" b="0" dirty="0">
                          <a:solidFill>
                            <a:srgbClr val="004C52"/>
                          </a:solidFill>
                          <a:latin typeface="Karla"/>
                          <a:ea typeface="Karla"/>
                          <a:cs typeface="Karla"/>
                          <a:sym typeface="Karla"/>
                        </a:rPr>
                        <a:t>Credentials</a:t>
                      </a:r>
                    </a:p>
                    <a:p>
                      <a:pPr marL="0" lvl="0" indent="0" algn="ctr" rtl="0">
                        <a:spcBef>
                          <a:spcPts val="0"/>
                        </a:spcBef>
                        <a:spcAft>
                          <a:spcPts val="0"/>
                        </a:spcAft>
                        <a:buNone/>
                      </a:pPr>
                      <a:r>
                        <a:rPr lang="en" sz="1600" b="0" dirty="0">
                          <a:solidFill>
                            <a:srgbClr val="004C52"/>
                          </a:solidFill>
                          <a:latin typeface="Karla"/>
                          <a:ea typeface="Karla"/>
                          <a:cs typeface="Karla"/>
                          <a:sym typeface="Karla"/>
                        </a:rPr>
                        <a:t>Employer</a:t>
                      </a:r>
                    </a:p>
                    <a:p>
                      <a:pPr marL="0" lvl="0" indent="0" algn="ctr" rtl="0">
                        <a:spcBef>
                          <a:spcPts val="0"/>
                        </a:spcBef>
                        <a:spcAft>
                          <a:spcPts val="0"/>
                        </a:spcAft>
                        <a:buNone/>
                      </a:pPr>
                      <a:r>
                        <a:rPr lang="en" sz="1600" b="0" dirty="0">
                          <a:solidFill>
                            <a:srgbClr val="004C52"/>
                          </a:solidFill>
                          <a:latin typeface="Karla"/>
                          <a:ea typeface="Karla"/>
                          <a:cs typeface="Karla"/>
                          <a:sym typeface="Karla"/>
                        </a:rPr>
                        <a:t>Education</a:t>
                      </a:r>
                    </a:p>
                    <a:p>
                      <a:pPr marL="0" lvl="0" indent="0" algn="ctr" rtl="0">
                        <a:spcBef>
                          <a:spcPts val="0"/>
                        </a:spcBef>
                        <a:spcAft>
                          <a:spcPts val="0"/>
                        </a:spcAft>
                        <a:buNone/>
                      </a:pPr>
                      <a:r>
                        <a:rPr lang="en" sz="1600" b="0" dirty="0">
                          <a:solidFill>
                            <a:srgbClr val="004C52"/>
                          </a:solidFill>
                          <a:latin typeface="Karla"/>
                          <a:ea typeface="Karla"/>
                          <a:cs typeface="Karla"/>
                          <a:sym typeface="Karla"/>
                        </a:rPr>
                        <a:t>Body of work</a:t>
                      </a:r>
                    </a:p>
                    <a:p>
                      <a:pPr marL="0" lvl="0" indent="0" algn="ctr" rtl="0">
                        <a:spcBef>
                          <a:spcPts val="0"/>
                        </a:spcBef>
                        <a:spcAft>
                          <a:spcPts val="0"/>
                        </a:spcAft>
                        <a:buNone/>
                      </a:pPr>
                      <a:r>
                        <a:rPr lang="en" sz="1600" b="0" dirty="0">
                          <a:solidFill>
                            <a:srgbClr val="004C52"/>
                          </a:solidFill>
                          <a:latin typeface="Karla"/>
                          <a:ea typeface="Karla"/>
                          <a:cs typeface="Karla"/>
                          <a:sym typeface="Karla"/>
                        </a:rPr>
                        <a:t>Affiliations</a:t>
                      </a:r>
                      <a:endParaRPr sz="1600" b="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solidFill>
                            <a:srgbClr val="004C52"/>
                          </a:solidFill>
                          <a:latin typeface="Karla"/>
                          <a:ea typeface="Karla"/>
                          <a:cs typeface="Karla"/>
                          <a:sym typeface="Karla"/>
                        </a:rPr>
                        <a:t>Author: </a:t>
                      </a:r>
                      <a:r>
                        <a:rPr lang="en" sz="1600" b="0" dirty="0">
                          <a:solidFill>
                            <a:srgbClr val="004C52"/>
                          </a:solidFill>
                          <a:latin typeface="Karla"/>
                          <a:ea typeface="Karla"/>
                          <a:cs typeface="Karla"/>
                          <a:sym typeface="Karla"/>
                        </a:rPr>
                        <a:t>Credentials</a:t>
                      </a:r>
                      <a:br>
                        <a:rPr lang="en" sz="1600" b="0" dirty="0">
                          <a:solidFill>
                            <a:srgbClr val="004C52"/>
                          </a:solidFill>
                          <a:latin typeface="Karla"/>
                          <a:ea typeface="Karla"/>
                          <a:cs typeface="Karla"/>
                          <a:sym typeface="Karla"/>
                        </a:rPr>
                      </a:br>
                      <a:r>
                        <a:rPr lang="en" sz="1600" b="0" dirty="0">
                          <a:solidFill>
                            <a:srgbClr val="004C52"/>
                          </a:solidFill>
                          <a:latin typeface="Karla"/>
                          <a:ea typeface="Karla"/>
                          <a:cs typeface="Karla"/>
                          <a:sym typeface="Karla"/>
                        </a:rPr>
                        <a:t>Body of work</a:t>
                      </a:r>
                    </a:p>
                    <a:p>
                      <a:pPr marL="0" lvl="0" indent="0" algn="ctr" rtl="0">
                        <a:spcBef>
                          <a:spcPts val="0"/>
                        </a:spcBef>
                        <a:spcAft>
                          <a:spcPts val="0"/>
                        </a:spcAft>
                        <a:buNone/>
                      </a:pPr>
                      <a:r>
                        <a:rPr lang="en" sz="1600" b="0" dirty="0">
                          <a:solidFill>
                            <a:srgbClr val="004C52"/>
                          </a:solidFill>
                          <a:latin typeface="Karla"/>
                          <a:ea typeface="Karla"/>
                          <a:cs typeface="Karla"/>
                          <a:sym typeface="Karla"/>
                        </a:rPr>
                        <a:t>Reporting quality</a:t>
                      </a:r>
                    </a:p>
                    <a:p>
                      <a:pPr marL="0" lvl="0" indent="0" algn="ctr" rtl="0">
                        <a:spcBef>
                          <a:spcPts val="0"/>
                        </a:spcBef>
                        <a:spcAft>
                          <a:spcPts val="0"/>
                        </a:spcAft>
                        <a:buNone/>
                      </a:pPr>
                      <a:r>
                        <a:rPr lang="en" sz="1600" b="0" dirty="0">
                          <a:solidFill>
                            <a:srgbClr val="004C52"/>
                          </a:solidFill>
                          <a:latin typeface="Karla"/>
                          <a:ea typeface="Karla"/>
                          <a:cs typeface="Karla"/>
                          <a:sym typeface="Karla"/>
                        </a:rPr>
                        <a:t>Evidence-based?</a:t>
                      </a:r>
                    </a:p>
                    <a:p>
                      <a:pPr marL="0" lvl="0" indent="0" algn="ctr" rtl="0">
                        <a:spcBef>
                          <a:spcPts val="0"/>
                        </a:spcBef>
                        <a:spcAft>
                          <a:spcPts val="0"/>
                        </a:spcAft>
                        <a:buNone/>
                      </a:pPr>
                      <a:endParaRPr lang="en" sz="1600" b="0" dirty="0">
                        <a:solidFill>
                          <a:srgbClr val="004C52"/>
                        </a:solidFill>
                        <a:latin typeface="Karla"/>
                        <a:ea typeface="Karla"/>
                        <a:cs typeface="Karla"/>
                        <a:sym typeface="Karla"/>
                      </a:endParaRPr>
                    </a:p>
                    <a:p>
                      <a:pPr marL="0" lvl="0" indent="0" algn="ctr" rtl="0">
                        <a:spcBef>
                          <a:spcPts val="0"/>
                        </a:spcBef>
                        <a:spcAft>
                          <a:spcPts val="0"/>
                        </a:spcAft>
                        <a:buNone/>
                      </a:pPr>
                      <a:r>
                        <a:rPr lang="en" sz="1600" b="1" dirty="0">
                          <a:solidFill>
                            <a:srgbClr val="004C52"/>
                          </a:solidFill>
                          <a:latin typeface="Karla"/>
                          <a:ea typeface="Karla"/>
                          <a:cs typeface="Karla"/>
                          <a:sym typeface="Karla"/>
                        </a:rPr>
                        <a:t>Source:</a:t>
                      </a:r>
                    </a:p>
                    <a:p>
                      <a:pPr marL="0" lvl="0" indent="0" algn="ctr" rtl="0">
                        <a:spcBef>
                          <a:spcPts val="0"/>
                        </a:spcBef>
                        <a:spcAft>
                          <a:spcPts val="0"/>
                        </a:spcAft>
                        <a:buNone/>
                      </a:pPr>
                      <a:r>
                        <a:rPr lang="en" sz="1600" b="0" dirty="0">
                          <a:solidFill>
                            <a:srgbClr val="004C52"/>
                          </a:solidFill>
                          <a:latin typeface="Karla"/>
                          <a:ea typeface="Karla"/>
                          <a:cs typeface="Karla"/>
                          <a:sym typeface="Karla"/>
                        </a:rPr>
                        <a:t>Reputation</a:t>
                      </a:r>
                    </a:p>
                    <a:p>
                      <a:pPr marL="0" lvl="0" indent="0" algn="ctr" rtl="0">
                        <a:spcBef>
                          <a:spcPts val="0"/>
                        </a:spcBef>
                        <a:spcAft>
                          <a:spcPts val="0"/>
                        </a:spcAft>
                        <a:buNone/>
                      </a:pPr>
                      <a:r>
                        <a:rPr lang="en" sz="1600" b="0" dirty="0">
                          <a:solidFill>
                            <a:srgbClr val="004C52"/>
                          </a:solidFill>
                          <a:latin typeface="Karla"/>
                          <a:ea typeface="Karla"/>
                          <a:cs typeface="Karla"/>
                          <a:sym typeface="Karla"/>
                        </a:rPr>
                        <a:t>Purpose</a:t>
                      </a:r>
                    </a:p>
                    <a:p>
                      <a:pPr marL="0" lvl="0" indent="0" algn="ctr" rtl="0">
                        <a:spcBef>
                          <a:spcPts val="0"/>
                        </a:spcBef>
                        <a:spcAft>
                          <a:spcPts val="0"/>
                        </a:spcAft>
                        <a:buNone/>
                      </a:pPr>
                      <a:r>
                        <a:rPr lang="en" sz="1600" b="0" dirty="0">
                          <a:solidFill>
                            <a:srgbClr val="004C52"/>
                          </a:solidFill>
                          <a:latin typeface="Karla"/>
                          <a:ea typeface="Karla"/>
                          <a:cs typeface="Karla"/>
                          <a:sym typeface="Karla"/>
                        </a:rPr>
                        <a:t>Editorial process?</a:t>
                      </a:r>
                    </a:p>
                    <a:p>
                      <a:pPr marL="0" lvl="0" indent="0" algn="ctr" rtl="0">
                        <a:spcBef>
                          <a:spcPts val="0"/>
                        </a:spcBef>
                        <a:spcAft>
                          <a:spcPts val="0"/>
                        </a:spcAft>
                        <a:buNone/>
                      </a:pPr>
                      <a:endParaRPr sz="1600" b="1"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solidFill>
                            <a:srgbClr val="004C52"/>
                          </a:solidFill>
                          <a:latin typeface="Karla"/>
                          <a:ea typeface="Karla"/>
                          <a:cs typeface="Karla"/>
                          <a:sym typeface="Karla"/>
                        </a:rPr>
                        <a:t>Author:</a:t>
                      </a:r>
                    </a:p>
                    <a:p>
                      <a:pPr marL="0" lvl="0" indent="0" algn="ctr" rtl="0">
                        <a:spcBef>
                          <a:spcPts val="0"/>
                        </a:spcBef>
                        <a:spcAft>
                          <a:spcPts val="0"/>
                        </a:spcAft>
                        <a:buNone/>
                      </a:pPr>
                      <a:r>
                        <a:rPr lang="en-US" sz="1600" b="0" dirty="0">
                          <a:solidFill>
                            <a:srgbClr val="004C52"/>
                          </a:solidFill>
                          <a:latin typeface="Karla"/>
                          <a:ea typeface="Karla"/>
                          <a:cs typeface="Karla"/>
                          <a:sym typeface="Karla"/>
                        </a:rPr>
                        <a:t>Credentials</a:t>
                      </a:r>
                    </a:p>
                    <a:p>
                      <a:pPr marL="0" lvl="0" indent="0" algn="ctr" rtl="0">
                        <a:spcBef>
                          <a:spcPts val="0"/>
                        </a:spcBef>
                        <a:spcAft>
                          <a:spcPts val="0"/>
                        </a:spcAft>
                        <a:buNone/>
                      </a:pPr>
                      <a:r>
                        <a:rPr lang="en-US" sz="1600" b="0" dirty="0">
                          <a:solidFill>
                            <a:srgbClr val="004C52"/>
                          </a:solidFill>
                          <a:latin typeface="Karla"/>
                          <a:ea typeface="Karla"/>
                          <a:cs typeface="Karla"/>
                          <a:sym typeface="Karla"/>
                        </a:rPr>
                        <a:t>Education</a:t>
                      </a:r>
                    </a:p>
                    <a:p>
                      <a:pPr marL="0" lvl="0" indent="0" algn="ctr" rtl="0">
                        <a:spcBef>
                          <a:spcPts val="0"/>
                        </a:spcBef>
                        <a:spcAft>
                          <a:spcPts val="0"/>
                        </a:spcAft>
                        <a:buNone/>
                      </a:pPr>
                      <a:r>
                        <a:rPr lang="en-US" sz="1600" b="0" dirty="0">
                          <a:solidFill>
                            <a:srgbClr val="004C52"/>
                          </a:solidFill>
                          <a:latin typeface="Karla"/>
                          <a:ea typeface="Karla"/>
                          <a:cs typeface="Karla"/>
                          <a:sym typeface="Karla"/>
                        </a:rPr>
                        <a:t>Body of work</a:t>
                      </a:r>
                    </a:p>
                    <a:p>
                      <a:pPr marL="0" lvl="0" indent="0" algn="ctr" rtl="0">
                        <a:spcBef>
                          <a:spcPts val="0"/>
                        </a:spcBef>
                        <a:spcAft>
                          <a:spcPts val="0"/>
                        </a:spcAft>
                        <a:buNone/>
                      </a:pPr>
                      <a:r>
                        <a:rPr lang="en-US" sz="1600" b="0" dirty="0">
                          <a:solidFill>
                            <a:srgbClr val="004C52"/>
                          </a:solidFill>
                          <a:latin typeface="Karla"/>
                          <a:ea typeface="Karla"/>
                          <a:cs typeface="Karla"/>
                          <a:sym typeface="Karla"/>
                        </a:rPr>
                        <a:t>Cited evidence</a:t>
                      </a:r>
                    </a:p>
                    <a:p>
                      <a:pPr marL="0" lvl="0" indent="0" algn="ctr" rtl="0">
                        <a:spcBef>
                          <a:spcPts val="0"/>
                        </a:spcBef>
                        <a:spcAft>
                          <a:spcPts val="0"/>
                        </a:spcAft>
                        <a:buNone/>
                      </a:pPr>
                      <a:endParaRPr lang="en-US" sz="1600" b="1" dirty="0">
                        <a:solidFill>
                          <a:srgbClr val="004C52"/>
                        </a:solidFill>
                        <a:latin typeface="Karla"/>
                        <a:ea typeface="Karla"/>
                        <a:cs typeface="Karla"/>
                        <a:sym typeface="Karla"/>
                      </a:endParaRPr>
                    </a:p>
                    <a:p>
                      <a:pPr marL="0" lvl="0" indent="0" algn="ctr" rtl="0">
                        <a:spcBef>
                          <a:spcPts val="0"/>
                        </a:spcBef>
                        <a:spcAft>
                          <a:spcPts val="0"/>
                        </a:spcAft>
                        <a:buNone/>
                      </a:pPr>
                      <a:r>
                        <a:rPr lang="en-US" sz="1600" b="1" dirty="0">
                          <a:solidFill>
                            <a:srgbClr val="004C52"/>
                          </a:solidFill>
                          <a:latin typeface="Karla"/>
                          <a:ea typeface="Karla"/>
                          <a:cs typeface="Karla"/>
                          <a:sym typeface="Karla"/>
                        </a:rPr>
                        <a:t>Source:</a:t>
                      </a:r>
                    </a:p>
                    <a:p>
                      <a:pPr marL="0" lvl="0" indent="0" algn="ctr" rtl="0">
                        <a:spcBef>
                          <a:spcPts val="0"/>
                        </a:spcBef>
                        <a:spcAft>
                          <a:spcPts val="0"/>
                        </a:spcAft>
                        <a:buNone/>
                      </a:pPr>
                      <a:r>
                        <a:rPr lang="en-US" sz="1600" b="0" dirty="0">
                          <a:solidFill>
                            <a:srgbClr val="004C52"/>
                          </a:solidFill>
                          <a:latin typeface="Karla"/>
                          <a:ea typeface="Karla"/>
                          <a:cs typeface="Karla"/>
                          <a:sym typeface="Karla"/>
                        </a:rPr>
                        <a:t>Reputation</a:t>
                      </a:r>
                    </a:p>
                    <a:p>
                      <a:pPr marL="0" lvl="0" indent="0" algn="ctr" rtl="0">
                        <a:spcBef>
                          <a:spcPts val="0"/>
                        </a:spcBef>
                        <a:spcAft>
                          <a:spcPts val="0"/>
                        </a:spcAft>
                        <a:buNone/>
                      </a:pPr>
                      <a:r>
                        <a:rPr lang="en-US" sz="1600" b="0" dirty="0">
                          <a:solidFill>
                            <a:srgbClr val="004C52"/>
                          </a:solidFill>
                          <a:latin typeface="Karla"/>
                          <a:ea typeface="Karla"/>
                          <a:cs typeface="Karla"/>
                          <a:sym typeface="Karla"/>
                        </a:rPr>
                        <a:t>Purpose</a:t>
                      </a:r>
                    </a:p>
                    <a:p>
                      <a:pPr marL="0" lvl="0" indent="0" algn="ctr" rtl="0">
                        <a:spcBef>
                          <a:spcPts val="0"/>
                        </a:spcBef>
                        <a:spcAft>
                          <a:spcPts val="0"/>
                        </a:spcAft>
                        <a:buNone/>
                      </a:pPr>
                      <a:r>
                        <a:rPr lang="en-US" sz="1600" b="0" dirty="0">
                          <a:solidFill>
                            <a:srgbClr val="004C52"/>
                          </a:solidFill>
                          <a:latin typeface="Karla"/>
                          <a:ea typeface="Karla"/>
                          <a:cs typeface="Karla"/>
                          <a:sym typeface="Karla"/>
                        </a:rPr>
                        <a:t>Editorial</a:t>
                      </a:r>
                      <a:r>
                        <a:rPr lang="en-US" sz="1600" b="0" baseline="0" dirty="0">
                          <a:solidFill>
                            <a:srgbClr val="004C52"/>
                          </a:solidFill>
                          <a:latin typeface="Karla"/>
                          <a:ea typeface="Karla"/>
                          <a:cs typeface="Karla"/>
                          <a:sym typeface="Karla"/>
                        </a:rPr>
                        <a:t> process?</a:t>
                      </a:r>
                      <a:endParaRPr sz="1600" b="0" dirty="0">
                        <a:solidFill>
                          <a:srgbClr val="004C52"/>
                        </a:solidFill>
                        <a:latin typeface="Karla"/>
                        <a:ea typeface="Karla"/>
                        <a:cs typeface="Karla"/>
                        <a:sym typeface="Karla"/>
                      </a:endParaRPr>
                    </a:p>
                  </a:txBody>
                  <a:tcPr marL="91425" marR="91425" marT="68575" marB="68575" anchor="ctr">
                    <a:lnL w="38100" cap="flat" cmpd="sng">
                      <a:solidFill>
                        <a:srgbClr val="ABE33F"/>
                      </a:solidFill>
                      <a:prstDash val="solid"/>
                      <a:round/>
                      <a:headEnd type="none" w="sm" len="sm"/>
                      <a:tailEnd type="none" w="sm" len="sm"/>
                    </a:lnL>
                    <a:lnR w="38100" cap="flat" cmpd="sng">
                      <a:solidFill>
                        <a:srgbClr val="ABE33F"/>
                      </a:solidFill>
                      <a:prstDash val="solid"/>
                      <a:round/>
                      <a:headEnd type="none" w="sm" len="sm"/>
                      <a:tailEnd type="none" w="sm" len="sm"/>
                    </a:lnR>
                    <a:lnT w="38100" cap="flat" cmpd="sng">
                      <a:solidFill>
                        <a:srgbClr val="ABE33F"/>
                      </a:solidFill>
                      <a:prstDash val="solid"/>
                      <a:round/>
                      <a:headEnd type="none" w="sm" len="sm"/>
                      <a:tailEnd type="none" w="sm" len="sm"/>
                    </a:lnT>
                    <a:lnB w="38100" cap="flat" cmpd="sng">
                      <a:solidFill>
                        <a:srgbClr val="ABE33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21</a:t>
            </a:fld>
            <a:endParaRPr/>
          </a:p>
        </p:txBody>
      </p:sp>
      <p:pic>
        <p:nvPicPr>
          <p:cNvPr id="3" name="Picture 2" descr="&quot;An Independent Review of the Carcinogenic Potential of Glyphosate&quot; in Critical Reviews in Toxicology ">
            <a:extLst>
              <a:ext uri="{FF2B5EF4-FFF2-40B4-BE49-F238E27FC236}">
                <a16:creationId xmlns:a16="http://schemas.microsoft.com/office/drawing/2014/main" id="{0DDCFFE4-5796-47C7-B715-AA2D093CF6EE}"/>
              </a:ext>
            </a:extLst>
          </p:cNvPr>
          <p:cNvPicPr>
            <a:picLocks noChangeAspect="1"/>
          </p:cNvPicPr>
          <p:nvPr/>
        </p:nvPicPr>
        <p:blipFill>
          <a:blip r:embed="rId3"/>
          <a:stretch>
            <a:fillRect/>
          </a:stretch>
        </p:blipFill>
        <p:spPr>
          <a:xfrm>
            <a:off x="0" y="2087510"/>
            <a:ext cx="9144000" cy="3055990"/>
          </a:xfrm>
          <a:prstGeom prst="rect">
            <a:avLst/>
          </a:prstGeom>
        </p:spPr>
      </p:pic>
    </p:spTree>
    <p:extLst>
      <p:ext uri="{BB962C8B-B14F-4D97-AF65-F5344CB8AC3E}">
        <p14:creationId xmlns:p14="http://schemas.microsoft.com/office/powerpoint/2010/main" val="356829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22</a:t>
            </a:fld>
            <a:endParaRPr/>
          </a:p>
        </p:txBody>
      </p:sp>
      <p:pic>
        <p:nvPicPr>
          <p:cNvPr id="4" name="Picture 3" descr="Corrigendum and two expressions of concern">
            <a:extLst>
              <a:ext uri="{FF2B5EF4-FFF2-40B4-BE49-F238E27FC236}">
                <a16:creationId xmlns:a16="http://schemas.microsoft.com/office/drawing/2014/main" id="{E6E3848C-46AB-4D9A-A1A5-288E53F5FFF4}"/>
              </a:ext>
            </a:extLst>
          </p:cNvPr>
          <p:cNvPicPr>
            <a:picLocks noChangeAspect="1"/>
          </p:cNvPicPr>
          <p:nvPr/>
        </p:nvPicPr>
        <p:blipFill>
          <a:blip r:embed="rId3"/>
          <a:stretch>
            <a:fillRect/>
          </a:stretch>
        </p:blipFill>
        <p:spPr>
          <a:xfrm>
            <a:off x="626288" y="2014308"/>
            <a:ext cx="6259399" cy="2708578"/>
          </a:xfrm>
          <a:prstGeom prst="rect">
            <a:avLst/>
          </a:prstGeom>
        </p:spPr>
      </p:pic>
    </p:spTree>
    <p:extLst>
      <p:ext uri="{BB962C8B-B14F-4D97-AF65-F5344CB8AC3E}">
        <p14:creationId xmlns:p14="http://schemas.microsoft.com/office/powerpoint/2010/main" val="157039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23</a:t>
            </a:fld>
            <a:endParaRPr/>
          </a:p>
        </p:txBody>
      </p:sp>
      <p:pic>
        <p:nvPicPr>
          <p:cNvPr id="4" name="Picture 3" descr="We have requested corrigenda from the authors to provide additional disclosure as to contributions to the articles. To date, we have only received corrigenda for three of the five articles that have been agreed by all authors. We have not received an adequate explanation as to why the necessary level of transparency was not met on first submission. We thank those who brought this matter to our attention. When reading the articles, we recommend that readers take this context into account. We will continue to work to update these articles and ensure full disclosure of all contributions to them.">
            <a:extLst>
              <a:ext uri="{FF2B5EF4-FFF2-40B4-BE49-F238E27FC236}">
                <a16:creationId xmlns:a16="http://schemas.microsoft.com/office/drawing/2014/main" id="{00302689-97D6-49F5-95B4-7FA4A35DF897}"/>
              </a:ext>
            </a:extLst>
          </p:cNvPr>
          <p:cNvPicPr>
            <a:picLocks noChangeAspect="1"/>
          </p:cNvPicPr>
          <p:nvPr/>
        </p:nvPicPr>
        <p:blipFill>
          <a:blip r:embed="rId3"/>
          <a:stretch>
            <a:fillRect/>
          </a:stretch>
        </p:blipFill>
        <p:spPr>
          <a:xfrm>
            <a:off x="-1" y="2190638"/>
            <a:ext cx="7076967" cy="2532248"/>
          </a:xfrm>
          <a:prstGeom prst="rect">
            <a:avLst/>
          </a:prstGeom>
        </p:spPr>
      </p:pic>
    </p:spTree>
    <p:extLst>
      <p:ext uri="{BB962C8B-B14F-4D97-AF65-F5344CB8AC3E}">
        <p14:creationId xmlns:p14="http://schemas.microsoft.com/office/powerpoint/2010/main" val="229993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1415675"/>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1028700" lvl="1" indent="-571500"/>
            <a:r>
              <a:rPr lang="en-US" sz="3600" dirty="0">
                <a:hlinkClick r:id="rId3"/>
              </a:rPr>
              <a:t>Corrigendum</a:t>
            </a:r>
            <a:endParaRPr lang="en-US" sz="36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67557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14550" y="14542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509627"/>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25</a:t>
            </a:fld>
            <a:endParaRPr/>
          </a:p>
        </p:txBody>
      </p:sp>
      <p:pic>
        <p:nvPicPr>
          <p:cNvPr id="4" name="Picture 3">
            <a:extLst>
              <a:ext uri="{FF2B5EF4-FFF2-40B4-BE49-F238E27FC236}">
                <a16:creationId xmlns:a16="http://schemas.microsoft.com/office/drawing/2014/main" id="{00302689-97D6-49F5-95B4-7FA4A35DF897}"/>
              </a:ext>
            </a:extLst>
          </p:cNvPr>
          <p:cNvPicPr>
            <a:picLocks noChangeAspect="1"/>
          </p:cNvPicPr>
          <p:nvPr/>
        </p:nvPicPr>
        <p:blipFill>
          <a:blip r:embed="rId3"/>
          <a:srcRect/>
          <a:stretch/>
        </p:blipFill>
        <p:spPr>
          <a:xfrm>
            <a:off x="922642" y="1175477"/>
            <a:ext cx="5569130" cy="3764074"/>
          </a:xfrm>
          <a:prstGeom prst="rect">
            <a:avLst/>
          </a:prstGeom>
        </p:spPr>
      </p:pic>
    </p:spTree>
    <p:extLst>
      <p:ext uri="{BB962C8B-B14F-4D97-AF65-F5344CB8AC3E}">
        <p14:creationId xmlns:p14="http://schemas.microsoft.com/office/powerpoint/2010/main" val="393617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914550" y="14542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bg1"/>
                </a:solidFill>
              </a:rPr>
              <a:t>Evaluating using </a:t>
            </a:r>
            <a:r>
              <a:rPr lang="en-US" dirty="0">
                <a:solidFill>
                  <a:schemeClr val="accent3"/>
                </a:solidFill>
              </a:rPr>
              <a:t>ASPECT</a:t>
            </a:r>
            <a:endParaRPr dirty="0"/>
          </a:p>
        </p:txBody>
      </p:sp>
      <p:sp>
        <p:nvSpPr>
          <p:cNvPr id="229" name="Google Shape;229;p29"/>
          <p:cNvSpPr txBox="1">
            <a:spLocks noGrp="1"/>
          </p:cNvSpPr>
          <p:nvPr>
            <p:ph type="body" idx="1"/>
          </p:nvPr>
        </p:nvSpPr>
        <p:spPr>
          <a:xfrm>
            <a:off x="914550" y="509627"/>
            <a:ext cx="6599124" cy="1331700"/>
          </a:xfrm>
          <a:prstGeom prst="rect">
            <a:avLst/>
          </a:prstGeom>
        </p:spPr>
        <p:txBody>
          <a:bodyPr spcFirstLastPara="1" wrap="square" lIns="0" tIns="0" rIns="0" bIns="0" anchor="t" anchorCtr="0">
            <a:noAutofit/>
          </a:bodyPr>
          <a:lstStyle/>
          <a:p>
            <a:pPr marL="0" lvl="0" indent="0">
              <a:spcBef>
                <a:spcPts val="0"/>
              </a:spcBef>
              <a:buNone/>
            </a:pPr>
            <a:r>
              <a:rPr lang="en-US" sz="3600" b="1" dirty="0">
                <a:solidFill>
                  <a:schemeClr val="accent3"/>
                </a:solidFill>
              </a:rPr>
              <a:t>E</a:t>
            </a:r>
            <a:r>
              <a:rPr lang="en-US" sz="3600" dirty="0">
                <a:solidFill>
                  <a:schemeClr val="tx1"/>
                </a:solidFill>
              </a:rPr>
              <a:t>venness</a:t>
            </a:r>
          </a:p>
          <a:p>
            <a:pPr marL="0" lvl="0" indent="0">
              <a:lnSpc>
                <a:spcPct val="100000"/>
              </a:lnSpc>
              <a:spcBef>
                <a:spcPts val="0"/>
              </a:spcBef>
              <a:buNone/>
            </a:pPr>
            <a:endParaRPr lang="en-US" sz="1400" dirty="0"/>
          </a:p>
        </p:txBody>
      </p:sp>
      <p:sp>
        <p:nvSpPr>
          <p:cNvPr id="232" name="Google Shape;232;p29"/>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26</a:t>
            </a:fld>
            <a:endParaRPr/>
          </a:p>
        </p:txBody>
      </p:sp>
      <p:pic>
        <p:nvPicPr>
          <p:cNvPr id="3" name="Picture 2" descr="The Monsanto Papers: poisoning the scientific well">
            <a:extLst>
              <a:ext uri="{FF2B5EF4-FFF2-40B4-BE49-F238E27FC236}">
                <a16:creationId xmlns:a16="http://schemas.microsoft.com/office/drawing/2014/main" id="{018924FA-2175-4F62-868B-90107409A054}"/>
              </a:ext>
            </a:extLst>
          </p:cNvPr>
          <p:cNvPicPr>
            <a:picLocks noChangeAspect="1"/>
          </p:cNvPicPr>
          <p:nvPr/>
        </p:nvPicPr>
        <p:blipFill>
          <a:blip r:embed="rId3"/>
          <a:stretch>
            <a:fillRect/>
          </a:stretch>
        </p:blipFill>
        <p:spPr>
          <a:xfrm>
            <a:off x="1116702" y="1018108"/>
            <a:ext cx="5270648" cy="4052563"/>
          </a:xfrm>
          <a:prstGeom prst="rect">
            <a:avLst/>
          </a:prstGeom>
        </p:spPr>
      </p:pic>
    </p:spTree>
    <p:extLst>
      <p:ext uri="{BB962C8B-B14F-4D97-AF65-F5344CB8AC3E}">
        <p14:creationId xmlns:p14="http://schemas.microsoft.com/office/powerpoint/2010/main" val="1856132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Analyzing Practice </a:t>
            </a:r>
            <a:r>
              <a:rPr lang="en-US" b="0" dirty="0"/>
              <a:t>(~10 minutes)</a:t>
            </a:r>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marL="533400" indent="-457200">
              <a:buFont typeface="+mj-lt"/>
              <a:buAutoNum type="arabicPeriod"/>
            </a:pPr>
            <a:r>
              <a:rPr lang="en-US" dirty="0"/>
              <a:t>Find an article using the database of your choice </a:t>
            </a:r>
            <a:r>
              <a:rPr lang="en-US" i="1" dirty="0"/>
              <a:t>or</a:t>
            </a:r>
            <a:r>
              <a:rPr lang="en-US" dirty="0"/>
              <a:t> use an article you already have available.</a:t>
            </a:r>
          </a:p>
          <a:p>
            <a:pPr marL="533400" indent="-457200">
              <a:buFont typeface="+mj-lt"/>
              <a:buAutoNum type="arabicPeriod"/>
            </a:pPr>
            <a:r>
              <a:rPr lang="en-US" dirty="0"/>
              <a:t>Use ASPECT to evaluate this article using the worksheet.</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4771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5. </a:t>
            </a:r>
            <a:r>
              <a:rPr lang="en-US" dirty="0"/>
              <a:t>Citations</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accent1"/>
                </a:solidFill>
              </a:rPr>
              <a:t>Organizing your resources</a:t>
            </a:r>
            <a:endParaRPr dirty="0">
              <a:solidFill>
                <a:schemeClr val="accent1"/>
              </a:solidFill>
            </a:endParaRPr>
          </a:p>
        </p:txBody>
      </p:sp>
    </p:spTree>
    <p:extLst>
      <p:ext uri="{BB962C8B-B14F-4D97-AF65-F5344CB8AC3E}">
        <p14:creationId xmlns:p14="http://schemas.microsoft.com/office/powerpoint/2010/main" val="428815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60ED-59B0-44DB-8EF1-07E7435D6393}"/>
              </a:ext>
            </a:extLst>
          </p:cNvPr>
          <p:cNvSpPr>
            <a:spLocks noGrp="1"/>
          </p:cNvSpPr>
          <p:nvPr>
            <p:ph type="title"/>
          </p:nvPr>
        </p:nvSpPr>
        <p:spPr/>
        <p:txBody>
          <a:bodyPr/>
          <a:lstStyle/>
          <a:p>
            <a:r>
              <a:rPr lang="en-US" dirty="0"/>
              <a:t>Citing Sources</a:t>
            </a:r>
            <a:endParaRPr lang="en-US" b="0" dirty="0"/>
          </a:p>
        </p:txBody>
      </p:sp>
      <p:sp>
        <p:nvSpPr>
          <p:cNvPr id="3" name="Text Placeholder 2">
            <a:extLst>
              <a:ext uri="{FF2B5EF4-FFF2-40B4-BE49-F238E27FC236}">
                <a16:creationId xmlns:a16="http://schemas.microsoft.com/office/drawing/2014/main" id="{9E41673B-B19C-45BF-8835-37705AF384E4}"/>
              </a:ext>
            </a:extLst>
          </p:cNvPr>
          <p:cNvSpPr>
            <a:spLocks noGrp="1"/>
          </p:cNvSpPr>
          <p:nvPr>
            <p:ph type="body" idx="1"/>
          </p:nvPr>
        </p:nvSpPr>
        <p:spPr/>
        <p:txBody>
          <a:bodyPr/>
          <a:lstStyle/>
          <a:p>
            <a:pPr>
              <a:buFont typeface="Wingdings" panose="05000000000000000000" pitchFamily="2" charset="2"/>
              <a:buChar char="v"/>
            </a:pPr>
            <a:r>
              <a:rPr lang="en-US" dirty="0"/>
              <a:t>Required to avoid plagiarism</a:t>
            </a:r>
          </a:p>
          <a:p>
            <a:pPr>
              <a:buFont typeface="Wingdings" panose="05000000000000000000" pitchFamily="2" charset="2"/>
              <a:buChar char="v"/>
            </a:pPr>
            <a:r>
              <a:rPr lang="en-US" dirty="0"/>
              <a:t>Helps other recreate or understand your research</a:t>
            </a:r>
          </a:p>
          <a:p>
            <a:pPr>
              <a:buFont typeface="Wingdings" panose="05000000000000000000" pitchFamily="2" charset="2"/>
              <a:buChar char="v"/>
            </a:pPr>
            <a:r>
              <a:rPr lang="en-US" dirty="0"/>
              <a:t>Builds on the scholarly conversation</a:t>
            </a:r>
          </a:p>
        </p:txBody>
      </p:sp>
      <p:sp>
        <p:nvSpPr>
          <p:cNvPr id="4" name="Slide Number Placeholder 3">
            <a:extLst>
              <a:ext uri="{FF2B5EF4-FFF2-40B4-BE49-F238E27FC236}">
                <a16:creationId xmlns:a16="http://schemas.microsoft.com/office/drawing/2014/main" id="{1B5DBA30-7150-4629-A4EB-86489AE412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30320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639287" y="198765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1. Library Resources</a:t>
            </a:r>
            <a:endParaRPr dirty="0"/>
          </a:p>
        </p:txBody>
      </p:sp>
      <p:sp>
        <p:nvSpPr>
          <p:cNvPr id="74" name="Google Shape;74;p15"/>
          <p:cNvSpPr txBox="1">
            <a:spLocks noGrp="1"/>
          </p:cNvSpPr>
          <p:nvPr>
            <p:ph type="subTitle" idx="1"/>
          </p:nvPr>
        </p:nvSpPr>
        <p:spPr>
          <a:xfrm>
            <a:off x="639287" y="2736802"/>
            <a:ext cx="7282800" cy="350700"/>
          </a:xfrm>
          <a:prstGeom prst="rect">
            <a:avLst/>
          </a:prstGeom>
        </p:spPr>
        <p:txBody>
          <a:bodyPr spcFirstLastPara="1" wrap="square" lIns="0" tIns="0" rIns="0" bIns="0" anchor="t" anchorCtr="0">
            <a:noAutofit/>
          </a:bodyPr>
          <a:lstStyle/>
          <a:p>
            <a:pPr marL="0" lvl="0" indent="0"/>
            <a:r>
              <a:rPr lang="en-US" dirty="0">
                <a:solidFill>
                  <a:schemeClr val="accent1"/>
                </a:solidFill>
              </a:rPr>
              <a:t>More than “just books”</a:t>
            </a:r>
          </a:p>
          <a:p>
            <a:pPr marL="0" lvl="0" indent="0"/>
            <a:r>
              <a:rPr lang="en-US" dirty="0">
                <a:solidFill>
                  <a:schemeClr val="accent1"/>
                </a:solidFill>
              </a:rPr>
              <a:t>                       …though we have those, too!</a:t>
            </a:r>
            <a:endParaRPr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F390-502A-4817-92CF-EA08BA5694E1}"/>
              </a:ext>
            </a:extLst>
          </p:cNvPr>
          <p:cNvSpPr>
            <a:spLocks noGrp="1"/>
          </p:cNvSpPr>
          <p:nvPr>
            <p:ph type="title"/>
          </p:nvPr>
        </p:nvSpPr>
        <p:spPr/>
        <p:txBody>
          <a:bodyPr/>
          <a:lstStyle/>
          <a:p>
            <a:r>
              <a:rPr lang="en-US" dirty="0"/>
              <a:t>Pro-Tips</a:t>
            </a:r>
          </a:p>
        </p:txBody>
      </p:sp>
      <p:sp>
        <p:nvSpPr>
          <p:cNvPr id="3" name="Text Placeholder 2">
            <a:extLst>
              <a:ext uri="{FF2B5EF4-FFF2-40B4-BE49-F238E27FC236}">
                <a16:creationId xmlns:a16="http://schemas.microsoft.com/office/drawing/2014/main" id="{B825664F-4CC5-4DCC-BEFB-9CC55917C36C}"/>
              </a:ext>
            </a:extLst>
          </p:cNvPr>
          <p:cNvSpPr>
            <a:spLocks noGrp="1"/>
          </p:cNvSpPr>
          <p:nvPr>
            <p:ph type="body" idx="1"/>
          </p:nvPr>
        </p:nvSpPr>
        <p:spPr/>
        <p:txBody>
          <a:bodyPr/>
          <a:lstStyle/>
          <a:p>
            <a:pPr>
              <a:buFont typeface="Wingdings" panose="05000000000000000000" pitchFamily="2" charset="2"/>
              <a:buChar char="v"/>
            </a:pPr>
            <a:r>
              <a:rPr lang="en-US" dirty="0"/>
              <a:t>Keep track of citations using a manager:</a:t>
            </a:r>
          </a:p>
          <a:p>
            <a:pPr lvl="1">
              <a:buFont typeface="Wingdings" panose="05000000000000000000" pitchFamily="2" charset="2"/>
              <a:buChar char="v"/>
            </a:pPr>
            <a:r>
              <a:rPr lang="en-US" dirty="0"/>
              <a:t>EndNote (proprietary, access while at Tufts)</a:t>
            </a:r>
          </a:p>
          <a:p>
            <a:pPr lvl="1">
              <a:buFont typeface="Wingdings" panose="05000000000000000000" pitchFamily="2" charset="2"/>
              <a:buChar char="v"/>
            </a:pPr>
            <a:r>
              <a:rPr lang="en-US" dirty="0"/>
              <a:t>Zotero (open source, stays with you)</a:t>
            </a:r>
          </a:p>
          <a:p>
            <a:pPr>
              <a:buFont typeface="Wingdings" panose="05000000000000000000" pitchFamily="2" charset="2"/>
              <a:buChar char="v"/>
            </a:pPr>
            <a:r>
              <a:rPr lang="en-US" dirty="0"/>
              <a:t>Use any web clippers your reference manager provides </a:t>
            </a:r>
          </a:p>
          <a:p>
            <a:endParaRPr lang="en-US" dirty="0"/>
          </a:p>
        </p:txBody>
      </p:sp>
      <p:sp>
        <p:nvSpPr>
          <p:cNvPr id="4" name="Slide Number Placeholder 3">
            <a:extLst>
              <a:ext uri="{FF2B5EF4-FFF2-40B4-BE49-F238E27FC236}">
                <a16:creationId xmlns:a16="http://schemas.microsoft.com/office/drawing/2014/main" id="{2041A7ED-C0A4-4833-BC7F-68837A309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2427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ctr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000" dirty="0"/>
              <a:t>Thank you!</a:t>
            </a:r>
            <a:endParaRPr sz="6000" dirty="0"/>
          </a:p>
        </p:txBody>
      </p:sp>
      <p:sp>
        <p:nvSpPr>
          <p:cNvPr id="284" name="Google Shape;28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solidFill>
                  <a:schemeClr val="accent1"/>
                </a:solidFill>
                <a:latin typeface="Ubuntu"/>
                <a:ea typeface="Ubuntu"/>
                <a:cs typeface="Ubuntu"/>
                <a:sym typeface="Ubuntu"/>
              </a:rPr>
              <a:t>Any questions?</a:t>
            </a:r>
            <a:endParaRPr b="1" dirty="0">
              <a:solidFill>
                <a:schemeClr val="accent1"/>
              </a:solidFill>
              <a:latin typeface="Ubuntu"/>
              <a:ea typeface="Ubuntu"/>
              <a:cs typeface="Ubuntu"/>
              <a:sym typeface="Ubuntu"/>
            </a:endParaRPr>
          </a:p>
          <a:p>
            <a:pPr marL="0" lvl="0" indent="0" algn="l" rtl="0">
              <a:spcBef>
                <a:spcPts val="600"/>
              </a:spcBef>
              <a:spcAft>
                <a:spcPts val="0"/>
              </a:spcAft>
              <a:buNone/>
            </a:pPr>
            <a:r>
              <a:rPr lang="en" dirty="0">
                <a:solidFill>
                  <a:schemeClr val="accent1"/>
                </a:solidFill>
              </a:rPr>
              <a:t>You can find me at </a:t>
            </a:r>
            <a:r>
              <a:rPr lang="en-US" dirty="0">
                <a:solidFill>
                  <a:schemeClr val="accent1"/>
                </a:solidFill>
                <a:hlinkClick r:id="rId3"/>
              </a:rPr>
              <a:t>go.tufts.edu/</a:t>
            </a:r>
            <a:r>
              <a:rPr lang="en-US" dirty="0" err="1">
                <a:solidFill>
                  <a:schemeClr val="accent1"/>
                </a:solidFill>
                <a:hlinkClick r:id="rId3"/>
              </a:rPr>
              <a:t>agamble</a:t>
            </a:r>
            <a:endParaRPr dirty="0">
              <a:solidFill>
                <a:schemeClr val="accent1"/>
              </a:solidFill>
            </a:endParaRPr>
          </a:p>
        </p:txBody>
      </p:sp>
      <p:sp>
        <p:nvSpPr>
          <p:cNvPr id="285" name="Google Shape;285;p34"/>
          <p:cNvSpPr txBox="1">
            <a:spLocks noGrp="1"/>
          </p:cNvSpPr>
          <p:nvPr>
            <p:ph type="sldNum" idx="4294967295"/>
          </p:nvPr>
        </p:nvSpPr>
        <p:spPr>
          <a:xfrm>
            <a:off x="8678863" y="4248150"/>
            <a:ext cx="465137" cy="474663"/>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218501" y="292195"/>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Design </a:t>
            </a:r>
            <a:r>
              <a:rPr lang="en" dirty="0"/>
              <a:t>Credits</a:t>
            </a:r>
            <a:endParaRPr dirty="0"/>
          </a:p>
        </p:txBody>
      </p:sp>
      <p:sp>
        <p:nvSpPr>
          <p:cNvPr id="292" name="Google Shape;292;p35"/>
          <p:cNvSpPr txBox="1">
            <a:spLocks noGrp="1"/>
          </p:cNvSpPr>
          <p:nvPr>
            <p:ph type="body" idx="1"/>
          </p:nvPr>
        </p:nvSpPr>
        <p:spPr>
          <a:xfrm>
            <a:off x="218501" y="816874"/>
            <a:ext cx="7282800" cy="2788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dirty="0"/>
              <a:t>Special thanks to all the people who made and released these awesome resources for free:</a:t>
            </a:r>
            <a:endParaRPr sz="2400" dirty="0"/>
          </a:p>
          <a:p>
            <a:pPr marL="457200" lvl="0" indent="-381000" algn="l" rtl="0">
              <a:lnSpc>
                <a:spcPct val="115000"/>
              </a:lnSpc>
              <a:spcBef>
                <a:spcPts val="600"/>
              </a:spcBef>
              <a:spcAft>
                <a:spcPts val="0"/>
              </a:spcAft>
              <a:buSzPts val="2400"/>
              <a:buChar char="▪"/>
            </a:pPr>
            <a:r>
              <a:rPr lang="en" sz="2400" dirty="0"/>
              <a:t>Presentation template by </a:t>
            </a:r>
            <a:r>
              <a:rPr lang="en" sz="2400" u="sng" dirty="0">
                <a:solidFill>
                  <a:schemeClr val="hlink"/>
                </a:solidFill>
                <a:hlinkClick r:id="rId3"/>
              </a:rPr>
              <a:t>SlidesCarnival</a:t>
            </a:r>
            <a:endParaRPr sz="2400" dirty="0"/>
          </a:p>
          <a:p>
            <a:pPr marL="457200" lvl="0" indent="-381000" algn="l" rtl="0">
              <a:lnSpc>
                <a:spcPct val="115000"/>
              </a:lnSpc>
              <a:spcBef>
                <a:spcPts val="0"/>
              </a:spcBef>
              <a:spcAft>
                <a:spcPts val="0"/>
              </a:spcAft>
              <a:buSzPts val="2400"/>
              <a:buChar char="▪"/>
            </a:pPr>
            <a:r>
              <a:rPr lang="en" sz="2400" dirty="0"/>
              <a:t>Photographs by </a:t>
            </a:r>
            <a:r>
              <a:rPr lang="en" sz="2400" u="sng" dirty="0">
                <a:solidFill>
                  <a:schemeClr val="hlink"/>
                </a:solidFill>
                <a:hlinkClick r:id="rId4"/>
              </a:rPr>
              <a:t>Unsplash</a:t>
            </a:r>
            <a:r>
              <a:rPr lang="en" dirty="0"/>
              <a:t> and </a:t>
            </a:r>
            <a:r>
              <a:rPr lang="en" u="sng" dirty="0">
                <a:solidFill>
                  <a:schemeClr val="hlink"/>
                </a:solidFill>
                <a:hlinkClick r:id="rId5"/>
              </a:rPr>
              <a:t>The Gender Spectrum Collection</a:t>
            </a:r>
            <a:endParaRPr lang="en" u="sng" dirty="0">
              <a:solidFill>
                <a:schemeClr val="hlink"/>
              </a:solidFill>
            </a:endParaRPr>
          </a:p>
          <a:p>
            <a:pPr marL="0" lvl="0" indent="0">
              <a:lnSpc>
                <a:spcPct val="115000"/>
              </a:lnSpc>
              <a:spcBef>
                <a:spcPts val="1000"/>
              </a:spcBef>
              <a:buNone/>
            </a:pPr>
            <a:r>
              <a:rPr lang="en" dirty="0">
                <a:solidFill>
                  <a:schemeClr val="tx1"/>
                </a:solidFill>
              </a:rPr>
              <a:t>Fonts from </a:t>
            </a:r>
          </a:p>
          <a:p>
            <a:pPr marL="742950" lvl="1" indent="-285750">
              <a:lnSpc>
                <a:spcPct val="115000"/>
              </a:lnSpc>
              <a:spcBef>
                <a:spcPts val="1000"/>
              </a:spcBef>
            </a:pPr>
            <a:r>
              <a:rPr lang="en-US" sz="1800" u="sng" dirty="0">
                <a:solidFill>
                  <a:srgbClr val="96B5F5"/>
                </a:solidFill>
                <a:hlinkClick r:id="rId6">
                  <a:extLst>
                    <a:ext uri="{A12FA001-AC4F-418D-AE19-62706E023703}">
                      <ahyp:hlinkClr xmlns:ahyp="http://schemas.microsoft.com/office/drawing/2018/hyperlinkcolor" val="tx"/>
                    </a:ext>
                  </a:extLst>
                </a:hlinkClick>
              </a:rPr>
              <a:t>http://www.1001fonts.com/</a:t>
            </a:r>
            <a:endParaRPr lang="en-US" sz="1800" dirty="0">
              <a:solidFill>
                <a:srgbClr val="96B5F5"/>
              </a:solidFill>
            </a:endParaRPr>
          </a:p>
          <a:p>
            <a:pPr marL="742950" lvl="1" indent="-285750">
              <a:lnSpc>
                <a:spcPct val="115000"/>
              </a:lnSpc>
              <a:spcBef>
                <a:spcPts val="1000"/>
              </a:spcBef>
            </a:pPr>
            <a:r>
              <a:rPr lang="en-US" sz="1800" u="sng" dirty="0">
                <a:solidFill>
                  <a:srgbClr val="96B5F5"/>
                </a:solidFill>
                <a:hlinkClick r:id="rId7">
                  <a:extLst>
                    <a:ext uri="{A12FA001-AC4F-418D-AE19-62706E023703}">
                      <ahyp:hlinkClr xmlns:ahyp="http://schemas.microsoft.com/office/drawing/2018/hyperlinkcolor" val="tx"/>
                    </a:ext>
                  </a:extLst>
                </a:hlinkClick>
              </a:rPr>
              <a:t>https://www.fontsquirrel.com/fonts/chivo</a:t>
            </a:r>
            <a:endParaRPr lang="en-US" sz="1800" b="1" dirty="0">
              <a:solidFill>
                <a:srgbClr val="3D85C6"/>
              </a:solidFill>
            </a:endParaRPr>
          </a:p>
        </p:txBody>
      </p:sp>
      <p:sp>
        <p:nvSpPr>
          <p:cNvPr id="293" name="Google Shape;293;p35"/>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2F95-36BE-4487-9ADC-4B947B6BE232}"/>
              </a:ext>
            </a:extLst>
          </p:cNvPr>
          <p:cNvSpPr>
            <a:spLocks noGrp="1"/>
          </p:cNvSpPr>
          <p:nvPr>
            <p:ph type="title"/>
          </p:nvPr>
        </p:nvSpPr>
        <p:spPr>
          <a:xfrm>
            <a:off x="400556" y="115650"/>
            <a:ext cx="5984700" cy="857400"/>
          </a:xfrm>
        </p:spPr>
        <p:txBody>
          <a:bodyPr/>
          <a:lstStyle/>
          <a:p>
            <a:r>
              <a:rPr lang="en-US" dirty="0"/>
              <a:t>Resource Credits</a:t>
            </a:r>
          </a:p>
        </p:txBody>
      </p:sp>
      <p:sp>
        <p:nvSpPr>
          <p:cNvPr id="3" name="Text Placeholder 2">
            <a:extLst>
              <a:ext uri="{FF2B5EF4-FFF2-40B4-BE49-F238E27FC236}">
                <a16:creationId xmlns:a16="http://schemas.microsoft.com/office/drawing/2014/main" id="{187EBA10-94A5-4353-9245-4D9462A3EBE7}"/>
              </a:ext>
            </a:extLst>
          </p:cNvPr>
          <p:cNvSpPr>
            <a:spLocks noGrp="1"/>
          </p:cNvSpPr>
          <p:nvPr>
            <p:ph type="body" idx="1"/>
          </p:nvPr>
        </p:nvSpPr>
        <p:spPr>
          <a:xfrm>
            <a:off x="400556" y="902768"/>
            <a:ext cx="5984700" cy="3170400"/>
          </a:xfrm>
        </p:spPr>
        <p:txBody>
          <a:bodyPr/>
          <a:lstStyle/>
          <a:p>
            <a:pPr>
              <a:buFont typeface="Wingdings" panose="05000000000000000000" pitchFamily="2" charset="2"/>
              <a:buChar char="v"/>
            </a:pPr>
            <a:r>
              <a:rPr lang="en-US" dirty="0"/>
              <a:t>ASPECT is from Clark College Libraries.</a:t>
            </a:r>
          </a:p>
          <a:p>
            <a:pPr>
              <a:buFont typeface="Wingdings" panose="05000000000000000000" pitchFamily="2" charset="2"/>
              <a:buChar char="v"/>
            </a:pPr>
            <a:r>
              <a:rPr lang="en-US" dirty="0"/>
              <a:t>Several slides are sourced from librarian Nicole </a:t>
            </a:r>
            <a:r>
              <a:rPr lang="en-US" dirty="0" err="1"/>
              <a:t>Bookout’s</a:t>
            </a:r>
            <a:r>
              <a:rPr lang="en-US" dirty="0"/>
              <a:t> 2019 workshop.</a:t>
            </a:r>
          </a:p>
          <a:p>
            <a:pPr>
              <a:buFont typeface="Wingdings" panose="05000000000000000000" pitchFamily="2" charset="2"/>
              <a:buChar char="v"/>
            </a:pPr>
            <a:r>
              <a:rPr lang="en-US" dirty="0"/>
              <a:t>Cat librarian meme is from Cliffside Park Public Library, Cliffside Park, New Jersey</a:t>
            </a:r>
          </a:p>
        </p:txBody>
      </p:sp>
      <p:sp>
        <p:nvSpPr>
          <p:cNvPr id="4" name="Slide Number Placeholder 3">
            <a:extLst>
              <a:ext uri="{FF2B5EF4-FFF2-40B4-BE49-F238E27FC236}">
                <a16:creationId xmlns:a16="http://schemas.microsoft.com/office/drawing/2014/main" id="{35F81D9F-2321-4DBE-A9A3-7D1A30240E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9184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30600" y="886017"/>
            <a:ext cx="7282800" cy="364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Resources available at Tisch Library</a:t>
            </a:r>
            <a:endParaRPr dirty="0"/>
          </a:p>
        </p:txBody>
      </p:sp>
      <p:sp>
        <p:nvSpPr>
          <p:cNvPr id="86" name="Google Shape;86;p17"/>
          <p:cNvSpPr txBox="1">
            <a:spLocks noGrp="1"/>
          </p:cNvSpPr>
          <p:nvPr>
            <p:ph type="body" idx="1"/>
          </p:nvPr>
        </p:nvSpPr>
        <p:spPr>
          <a:xfrm>
            <a:off x="930600" y="1250217"/>
            <a:ext cx="7282800" cy="2788200"/>
          </a:xfrm>
          <a:prstGeom prst="rect">
            <a:avLst/>
          </a:prstGeom>
        </p:spPr>
        <p:txBody>
          <a:bodyPr spcFirstLastPara="1" wrap="square" lIns="0" tIns="0" rIns="0" bIns="0" anchor="t" anchorCtr="0">
            <a:noAutofit/>
          </a:bodyPr>
          <a:lstStyle/>
          <a:p>
            <a:pPr marL="457200" lvl="0" indent="-381000" algn="l" rtl="0">
              <a:lnSpc>
                <a:spcPct val="150000"/>
              </a:lnSpc>
              <a:spcBef>
                <a:spcPts val="600"/>
              </a:spcBef>
              <a:spcAft>
                <a:spcPts val="0"/>
              </a:spcAft>
              <a:buSzPts val="2400"/>
              <a:buChar char="▪"/>
            </a:pPr>
            <a:r>
              <a:rPr lang="en-US" dirty="0"/>
              <a:t>Academic databases</a:t>
            </a:r>
          </a:p>
          <a:p>
            <a:pPr marL="457200" lvl="0" indent="-381000" algn="l" rtl="0">
              <a:lnSpc>
                <a:spcPct val="150000"/>
              </a:lnSpc>
              <a:spcBef>
                <a:spcPts val="600"/>
              </a:spcBef>
              <a:spcAft>
                <a:spcPts val="0"/>
              </a:spcAft>
              <a:buSzPts val="2400"/>
              <a:buChar char="▪"/>
            </a:pPr>
            <a:r>
              <a:rPr lang="en-US" dirty="0"/>
              <a:t>Subject matter guides</a:t>
            </a:r>
            <a:endParaRPr lang="en" dirty="0"/>
          </a:p>
          <a:p>
            <a:pPr marL="457200" lvl="0" indent="-381000" algn="l" rtl="0">
              <a:lnSpc>
                <a:spcPct val="150000"/>
              </a:lnSpc>
              <a:spcBef>
                <a:spcPts val="0"/>
              </a:spcBef>
              <a:spcAft>
                <a:spcPts val="0"/>
              </a:spcAft>
              <a:buSzPts val="2400"/>
              <a:buChar char="▪"/>
            </a:pPr>
            <a:r>
              <a:rPr lang="en-US" dirty="0"/>
              <a:t>Research assistance</a:t>
            </a:r>
            <a:endParaRPr dirty="0"/>
          </a:p>
          <a:p>
            <a:pPr marL="0" lvl="0" indent="0">
              <a:buNone/>
            </a:pPr>
            <a:r>
              <a:rPr lang="en-US" dirty="0"/>
              <a:t>These are </a:t>
            </a:r>
            <a:r>
              <a:rPr lang="en-US" b="1" dirty="0"/>
              <a:t>not</a:t>
            </a:r>
            <a:r>
              <a:rPr lang="en-US" dirty="0"/>
              <a:t> all materials and services available to you. Check the Tisch Library website (</a:t>
            </a:r>
            <a:r>
              <a:rPr lang="en-US" dirty="0">
                <a:hlinkClick r:id="rId3"/>
              </a:rPr>
              <a:t>tischlibrary.tufts.edu</a:t>
            </a:r>
            <a:r>
              <a:rPr lang="en-US" dirty="0"/>
              <a:t>) or ask </a:t>
            </a:r>
          </a:p>
          <a:p>
            <a:pPr marL="0" lvl="0" indent="0">
              <a:buNone/>
            </a:pPr>
            <a:r>
              <a:rPr lang="en-US" dirty="0"/>
              <a:t>me about more. </a:t>
            </a:r>
            <a:endParaRPr dirty="0"/>
          </a:p>
        </p:txBody>
      </p:sp>
      <p:sp>
        <p:nvSpPr>
          <p:cNvPr id="87" name="Google Shape;87;p17"/>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930600" y="939700"/>
            <a:ext cx="7282800" cy="32640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US" dirty="0">
                <a:solidFill>
                  <a:schemeClr val="accent2">
                    <a:lumMod val="50000"/>
                  </a:schemeClr>
                </a:solidFill>
              </a:rPr>
              <a:t>If you can’t find a copy in the Tisch catalog, reach out. </a:t>
            </a:r>
          </a:p>
          <a:p>
            <a:pPr marL="0" lvl="0" indent="0" rtl="0">
              <a:spcBef>
                <a:spcPts val="600"/>
              </a:spcBef>
              <a:spcAft>
                <a:spcPts val="0"/>
              </a:spcAft>
              <a:buNone/>
            </a:pPr>
            <a:r>
              <a:rPr lang="en-US" dirty="0">
                <a:solidFill>
                  <a:schemeClr val="accent2">
                    <a:lumMod val="50000"/>
                  </a:schemeClr>
                </a:solidFill>
              </a:rPr>
              <a:t>You can also place an Inter-Library Loan (ILL) and the library will try to borrow it from another library. </a:t>
            </a:r>
            <a:endParaRPr dirty="0">
              <a:solidFill>
                <a:schemeClr val="accent2">
                  <a:lumMod val="50000"/>
                </a:schemeClr>
              </a:solidFill>
            </a:endParaRPr>
          </a:p>
        </p:txBody>
      </p:sp>
      <p:sp>
        <p:nvSpPr>
          <p:cNvPr id="80" name="Google Shape;80;p16"/>
          <p:cNvSpPr txBox="1">
            <a:spLocks noGrp="1"/>
          </p:cNvSpPr>
          <p:nvPr>
            <p:ph type="sldNum" idx="12"/>
          </p:nvPr>
        </p:nvSpPr>
        <p:spPr>
          <a:xfrm>
            <a:off x="8213401" y="4248586"/>
            <a:ext cx="465300" cy="4743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7BD-F5B7-4652-864A-F4568356B292}"/>
              </a:ext>
            </a:extLst>
          </p:cNvPr>
          <p:cNvSpPr>
            <a:spLocks noGrp="1"/>
          </p:cNvSpPr>
          <p:nvPr>
            <p:ph type="title"/>
          </p:nvPr>
        </p:nvSpPr>
        <p:spPr>
          <a:xfrm>
            <a:off x="392464" y="115650"/>
            <a:ext cx="5984700" cy="857400"/>
          </a:xfrm>
        </p:spPr>
        <p:txBody>
          <a:bodyPr/>
          <a:lstStyle/>
          <a:p>
            <a:r>
              <a:rPr lang="en-US" dirty="0"/>
              <a:t>What are subject matter guides?	</a:t>
            </a:r>
          </a:p>
        </p:txBody>
      </p:sp>
      <p:sp>
        <p:nvSpPr>
          <p:cNvPr id="3" name="Text Placeholder 2">
            <a:extLst>
              <a:ext uri="{FF2B5EF4-FFF2-40B4-BE49-F238E27FC236}">
                <a16:creationId xmlns:a16="http://schemas.microsoft.com/office/drawing/2014/main" id="{E08218A7-18AE-43C4-ADE5-53A21C344A67}"/>
              </a:ext>
            </a:extLst>
          </p:cNvPr>
          <p:cNvSpPr>
            <a:spLocks noGrp="1"/>
          </p:cNvSpPr>
          <p:nvPr>
            <p:ph type="body" idx="1"/>
          </p:nvPr>
        </p:nvSpPr>
        <p:spPr>
          <a:xfrm>
            <a:off x="392464" y="986550"/>
            <a:ext cx="6566686" cy="3170400"/>
          </a:xfrm>
        </p:spPr>
        <p:txBody>
          <a:bodyPr/>
          <a:lstStyle/>
          <a:p>
            <a:r>
              <a:rPr lang="en-US" dirty="0"/>
              <a:t>Librarian-created research guides</a:t>
            </a:r>
          </a:p>
          <a:p>
            <a:pPr lvl="1"/>
            <a:r>
              <a:rPr lang="en-US" dirty="0"/>
              <a:t>AKA LibGuides</a:t>
            </a:r>
          </a:p>
          <a:p>
            <a:r>
              <a:rPr lang="en-US" dirty="0"/>
              <a:t>Links to subject-specific resources</a:t>
            </a:r>
          </a:p>
          <a:p>
            <a:pPr lvl="1"/>
            <a:r>
              <a:rPr lang="en-US" dirty="0"/>
              <a:t>Databases</a:t>
            </a:r>
          </a:p>
          <a:p>
            <a:pPr lvl="1"/>
            <a:r>
              <a:rPr lang="en-US" dirty="0"/>
              <a:t>Books</a:t>
            </a:r>
          </a:p>
          <a:p>
            <a:pPr lvl="1"/>
            <a:r>
              <a:rPr lang="en-US" dirty="0"/>
              <a:t>…and more!</a:t>
            </a:r>
          </a:p>
          <a:p>
            <a:r>
              <a:rPr lang="en-US" dirty="0">
                <a:hlinkClick r:id="rId3"/>
              </a:rPr>
              <a:t>BIO185 Guide</a:t>
            </a:r>
            <a:endParaRPr lang="en-US" dirty="0"/>
          </a:p>
        </p:txBody>
      </p:sp>
      <p:sp>
        <p:nvSpPr>
          <p:cNvPr id="4" name="Slide Number Placeholder 3">
            <a:extLst>
              <a:ext uri="{FF2B5EF4-FFF2-40B4-BE49-F238E27FC236}">
                <a16:creationId xmlns:a16="http://schemas.microsoft.com/office/drawing/2014/main" id="{BB820D8E-266A-452A-8400-051A0A18B1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67700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Picture 2" descr="A cat sitting at a table surrounded by books, wearing a seater. The meme caption reads: When the going gets tough the tough get a librarian">
            <a:extLst>
              <a:ext uri="{FF2B5EF4-FFF2-40B4-BE49-F238E27FC236}">
                <a16:creationId xmlns:a16="http://schemas.microsoft.com/office/drawing/2014/main" id="{F8779B92-8FAA-4EAA-9DA6-5943D5DC5835}"/>
              </a:ext>
            </a:extLst>
          </p:cNvPr>
          <p:cNvPicPr>
            <a:picLocks noChangeAspect="1"/>
          </p:cNvPicPr>
          <p:nvPr/>
        </p:nvPicPr>
        <p:blipFill>
          <a:blip r:embed="rId3"/>
          <a:stretch>
            <a:fillRect/>
          </a:stretch>
        </p:blipFill>
        <p:spPr>
          <a:xfrm>
            <a:off x="1482274" y="510244"/>
            <a:ext cx="6179451" cy="4123011"/>
          </a:xfrm>
          <a:prstGeom prst="rect">
            <a:avLst/>
          </a:prstGeom>
        </p:spPr>
      </p:pic>
    </p:spTree>
    <p:extLst>
      <p:ext uri="{BB962C8B-B14F-4D97-AF65-F5344CB8AC3E}">
        <p14:creationId xmlns:p14="http://schemas.microsoft.com/office/powerpoint/2010/main" val="52769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930600" y="2056000"/>
            <a:ext cx="7282800" cy="584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2. </a:t>
            </a:r>
            <a:r>
              <a:rPr lang="en-US" dirty="0"/>
              <a:t>Stakeholders</a:t>
            </a:r>
            <a:endParaRPr dirty="0"/>
          </a:p>
        </p:txBody>
      </p:sp>
      <p:sp>
        <p:nvSpPr>
          <p:cNvPr id="74" name="Google Shape;74;p15"/>
          <p:cNvSpPr txBox="1">
            <a:spLocks noGrp="1"/>
          </p:cNvSpPr>
          <p:nvPr>
            <p:ph type="subTitle" idx="1"/>
          </p:nvPr>
        </p:nvSpPr>
        <p:spPr>
          <a:xfrm>
            <a:off x="930600" y="2736802"/>
            <a:ext cx="7282800" cy="35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accent1"/>
                </a:solidFill>
              </a:rPr>
              <a:t>Who cares about this issue? And why?</a:t>
            </a:r>
            <a:endParaRPr dirty="0">
              <a:solidFill>
                <a:schemeClr val="accent1"/>
              </a:solidFill>
            </a:endParaRPr>
          </a:p>
        </p:txBody>
      </p:sp>
    </p:spTree>
    <p:extLst>
      <p:ext uri="{BB962C8B-B14F-4D97-AF65-F5344CB8AC3E}">
        <p14:creationId xmlns:p14="http://schemas.microsoft.com/office/powerpoint/2010/main" val="419756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21" name="Google Shape;221;p2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pic>
        <p:nvPicPr>
          <p:cNvPr id="7" name="Picture 6" descr="LA Times headline: Court upholds Monsanto cancer verdict but further slashes award. July 21, 2020">
            <a:extLst>
              <a:ext uri="{FF2B5EF4-FFF2-40B4-BE49-F238E27FC236}">
                <a16:creationId xmlns:a16="http://schemas.microsoft.com/office/drawing/2014/main" id="{71984D68-F316-49AB-9182-EB3C29FB1252}"/>
              </a:ext>
            </a:extLst>
          </p:cNvPr>
          <p:cNvPicPr>
            <a:picLocks noChangeAspect="1"/>
          </p:cNvPicPr>
          <p:nvPr/>
        </p:nvPicPr>
        <p:blipFill>
          <a:blip r:embed="rId3"/>
          <a:stretch>
            <a:fillRect/>
          </a:stretch>
        </p:blipFill>
        <p:spPr>
          <a:xfrm>
            <a:off x="0" y="2726695"/>
            <a:ext cx="9144000" cy="1841187"/>
          </a:xfrm>
          <a:prstGeom prst="rect">
            <a:avLst/>
          </a:prstGeom>
        </p:spPr>
      </p:pic>
      <p:pic>
        <p:nvPicPr>
          <p:cNvPr id="9" name="Picture 8" descr="Time headline: I won a historic lawsuit, but may not live to get the money. Originally published November 21, 2018, updated November 21, 2018.">
            <a:extLst>
              <a:ext uri="{FF2B5EF4-FFF2-40B4-BE49-F238E27FC236}">
                <a16:creationId xmlns:a16="http://schemas.microsoft.com/office/drawing/2014/main" id="{6C9D9D96-01C2-4350-B273-F50277D5FE68}"/>
              </a:ext>
            </a:extLst>
          </p:cNvPr>
          <p:cNvPicPr>
            <a:picLocks noChangeAspect="1"/>
          </p:cNvPicPr>
          <p:nvPr/>
        </p:nvPicPr>
        <p:blipFill>
          <a:blip r:embed="rId4"/>
          <a:stretch>
            <a:fillRect/>
          </a:stretch>
        </p:blipFill>
        <p:spPr>
          <a:xfrm>
            <a:off x="0" y="461979"/>
            <a:ext cx="9144000" cy="1355218"/>
          </a:xfrm>
          <a:prstGeom prst="rect">
            <a:avLst/>
          </a:prstGeom>
        </p:spPr>
      </p:pic>
      <p:sp>
        <p:nvSpPr>
          <p:cNvPr id="10" name="TextBox 9">
            <a:extLst>
              <a:ext uri="{FF2B5EF4-FFF2-40B4-BE49-F238E27FC236}">
                <a16:creationId xmlns:a16="http://schemas.microsoft.com/office/drawing/2014/main" id="{F0BA2EE3-082C-4688-845B-324443BCC4A0}"/>
              </a:ext>
            </a:extLst>
          </p:cNvPr>
          <p:cNvSpPr txBox="1"/>
          <p:nvPr/>
        </p:nvSpPr>
        <p:spPr>
          <a:xfrm>
            <a:off x="6422106" y="3283584"/>
            <a:ext cx="3879588" cy="307777"/>
          </a:xfrm>
          <a:prstGeom prst="rect">
            <a:avLst/>
          </a:prstGeom>
          <a:noFill/>
        </p:spPr>
        <p:txBody>
          <a:bodyPr wrap="square" rtlCol="0">
            <a:spAutoFit/>
          </a:bodyPr>
          <a:lstStyle/>
          <a:p>
            <a:r>
              <a:rPr lang="en-US" dirty="0"/>
              <a:t>July 21, 2020 | 5:14 AM</a:t>
            </a:r>
          </a:p>
        </p:txBody>
      </p:sp>
      <p:sp>
        <p:nvSpPr>
          <p:cNvPr id="11" name="TextBox 10">
            <a:extLst>
              <a:ext uri="{FF2B5EF4-FFF2-40B4-BE49-F238E27FC236}">
                <a16:creationId xmlns:a16="http://schemas.microsoft.com/office/drawing/2014/main" id="{DC24B830-D999-42FF-9308-A868B47CFA33}"/>
              </a:ext>
            </a:extLst>
          </p:cNvPr>
          <p:cNvSpPr txBox="1"/>
          <p:nvPr/>
        </p:nvSpPr>
        <p:spPr>
          <a:xfrm>
            <a:off x="408648" y="1810280"/>
            <a:ext cx="8326704" cy="307777"/>
          </a:xfrm>
          <a:prstGeom prst="rect">
            <a:avLst/>
          </a:prstGeom>
          <a:solidFill>
            <a:schemeClr val="bg1"/>
          </a:solidFill>
        </p:spPr>
        <p:txBody>
          <a:bodyPr wrap="square" rtlCol="0">
            <a:spAutoFit/>
          </a:bodyPr>
          <a:lstStyle/>
          <a:p>
            <a:r>
              <a:rPr lang="en-US" dirty="0"/>
              <a:t>Updated: November 21, 2018 5:18 PM ET | Originally published: November 21, 2018 7:48 AM EST</a:t>
            </a:r>
          </a:p>
        </p:txBody>
      </p:sp>
    </p:spTree>
  </p:cSld>
  <p:clrMapOvr>
    <a:masterClrMapping/>
  </p:clrMapOvr>
</p:sld>
</file>

<file path=ppt/theme/theme1.xml><?xml version="1.0" encoding="utf-8"?>
<a:theme xmlns:a="http://schemas.openxmlformats.org/drawingml/2006/main" name="Aumerle template">
  <a:themeElements>
    <a:clrScheme name="Custom 347">
      <a:dk1>
        <a:srgbClr val="65677F"/>
      </a:dk1>
      <a:lt1>
        <a:srgbClr val="FFFFFF"/>
      </a:lt1>
      <a:dk2>
        <a:srgbClr val="CDCFE5"/>
      </a:dk2>
      <a:lt2>
        <a:srgbClr val="EDEEF8"/>
      </a:lt2>
      <a:accent1>
        <a:srgbClr val="FFA105"/>
      </a:accent1>
      <a:accent2>
        <a:srgbClr val="FFD03C"/>
      </a:accent2>
      <a:accent3>
        <a:srgbClr val="D2F264"/>
      </a:accent3>
      <a:accent4>
        <a:srgbClr val="AAED97"/>
      </a:accent4>
      <a:accent5>
        <a:srgbClr val="96B5F5"/>
      </a:accent5>
      <a:accent6>
        <a:srgbClr val="7A7D99"/>
      </a:accent6>
      <a:hlink>
        <a:srgbClr val="FF7B5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1758</Words>
  <Application>Microsoft Office PowerPoint</Application>
  <PresentationFormat>On-screen Show (16:9)</PresentationFormat>
  <Paragraphs>252</Paragraphs>
  <Slides>33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Chivo</vt:lpstr>
      <vt:lpstr>Chivo Light</vt:lpstr>
      <vt:lpstr>Shadows Into Light Two</vt:lpstr>
      <vt:lpstr>Karla</vt:lpstr>
      <vt:lpstr>Ubuntu</vt:lpstr>
      <vt:lpstr>Arial</vt:lpstr>
      <vt:lpstr>Raleway</vt:lpstr>
      <vt:lpstr>Wingdings</vt:lpstr>
      <vt:lpstr>Aumerle template</vt:lpstr>
      <vt:lpstr>Food for All: Stakeholder Research  A. Gamble (they/them/theirs)  Tisch Library, Tufts University</vt:lpstr>
      <vt:lpstr>Hello!</vt:lpstr>
      <vt:lpstr>1. Library Resources</vt:lpstr>
      <vt:lpstr>Resources available at Tisch Library</vt:lpstr>
      <vt:lpstr>PowerPoint Presentation</vt:lpstr>
      <vt:lpstr>What are subject matter guides? </vt:lpstr>
      <vt:lpstr>PowerPoint Presentation</vt:lpstr>
      <vt:lpstr>2. Stakeholders</vt:lpstr>
      <vt:lpstr>PowerPoint Presentation</vt:lpstr>
      <vt:lpstr>PowerPoint Presentation</vt:lpstr>
      <vt:lpstr>PowerPoint Presentation</vt:lpstr>
      <vt:lpstr>PowerPoint Presentation</vt:lpstr>
      <vt:lpstr>3. Information</vt:lpstr>
      <vt:lpstr>Flow of scientific information</vt:lpstr>
      <vt:lpstr>Strategic matching of information need to source</vt:lpstr>
      <vt:lpstr>4. Evaluating</vt:lpstr>
      <vt:lpstr>ASPECT: a mnemonic for research </vt:lpstr>
      <vt:lpstr>Consider this question:  Who knows the most about the use of pesticides on citrus fruits?</vt:lpstr>
      <vt:lpstr>Types of Authority</vt:lpstr>
      <vt:lpstr>Assessing authority</vt:lpstr>
      <vt:lpstr>Evaluating using ASPECT</vt:lpstr>
      <vt:lpstr>Evaluating using ASPECT</vt:lpstr>
      <vt:lpstr>Evaluating using ASPECT</vt:lpstr>
      <vt:lpstr>Evaluating using ASPECT</vt:lpstr>
      <vt:lpstr>Evaluating using ASPECT</vt:lpstr>
      <vt:lpstr>Evaluating using ASPECT</vt:lpstr>
      <vt:lpstr>Analyzing Practice (~10 minutes)</vt:lpstr>
      <vt:lpstr>5. Citations</vt:lpstr>
      <vt:lpstr>Citing Sources</vt:lpstr>
      <vt:lpstr>Pro-Tips</vt:lpstr>
      <vt:lpstr>Thank you!</vt:lpstr>
      <vt:lpstr>Design Credits</vt:lpstr>
      <vt:lpstr>Resource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Gamble, Alyson</cp:lastModifiedBy>
  <cp:revision>14</cp:revision>
  <dcterms:modified xsi:type="dcterms:W3CDTF">2020-09-18T21:56:38Z</dcterms:modified>
</cp:coreProperties>
</file>