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8" r:id="rId3"/>
    <p:sldId id="259" r:id="rId4"/>
    <p:sldId id="286" r:id="rId5"/>
    <p:sldId id="287" r:id="rId6"/>
    <p:sldId id="292" r:id="rId7"/>
    <p:sldId id="288" r:id="rId8"/>
    <p:sldId id="290" r:id="rId9"/>
    <p:sldId id="262" r:id="rId10"/>
    <p:sldId id="261" r:id="rId11"/>
    <p:sldId id="294" r:id="rId12"/>
    <p:sldId id="293" r:id="rId13"/>
    <p:sldId id="26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0" r:id="rId22"/>
    <p:sldId id="302" r:id="rId23"/>
  </p:sldIdLst>
  <p:sldSz cx="9144000" cy="5143500" type="screen16x9"/>
  <p:notesSz cx="6858000" cy="9144000"/>
  <p:embeddedFontLst>
    <p:embeddedFont>
      <p:font typeface="Roboto Slab" panose="020B0604020202020204" charset="0"/>
      <p:regular r:id="rId25"/>
      <p:bold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Ubuntu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90411-6DEB-4902-A541-10CAA3BCF5AF}">
  <a:tblStyle styleId="{E8690411-6DEB-4902-A541-10CAA3BCF5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5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14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22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55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b1253edf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b1253edf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58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go.tufts.edu/agambl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://unsplash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schlibrary.tufts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guides.library.tufts.edu/Biolog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4" y="1991850"/>
            <a:ext cx="693581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Darwinian Medicine Research</a:t>
            </a:r>
            <a:br>
              <a:rPr lang="en-US" dirty="0"/>
            </a:br>
            <a:r>
              <a:rPr lang="en-US" sz="2400" dirty="0"/>
              <a:t>A. Gamble (they/them/theirs)</a:t>
            </a:r>
            <a:br>
              <a:rPr lang="en-US" sz="2400" dirty="0"/>
            </a:br>
            <a:r>
              <a:rPr lang="en-US" sz="2400" dirty="0"/>
              <a:t>Tisch Library, Tufts University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76200" lvl="0">
              <a:spcBef>
                <a:spcPts val="600"/>
              </a:spcBef>
              <a:buSzPts val="2400"/>
            </a:pPr>
            <a:r>
              <a:rPr lang="en-US" dirty="0"/>
              <a:t>Locating journals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Search for “Evolutionary Medicine” and related subjects</a:t>
            </a:r>
          </a:p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Note the journals where articles you find in larger databases</a:t>
            </a:r>
          </a:p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Search by author in databases and then search in the places they publish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D03F4-5ADF-4833-AB54-4ED322A398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Google Shape;161;p22">
            <a:extLst>
              <a:ext uri="{FF2B5EF4-FFF2-40B4-BE49-F238E27FC236}">
                <a16:creationId xmlns:a16="http://schemas.microsoft.com/office/drawing/2014/main" id="{09449A00-B778-445B-92F9-136418E5CE54}"/>
              </a:ext>
            </a:extLst>
          </p:cNvPr>
          <p:cNvSpPr/>
          <p:nvPr/>
        </p:nvSpPr>
        <p:spPr>
          <a:xfrm>
            <a:off x="431800" y="1203975"/>
            <a:ext cx="2572500" cy="2496900"/>
          </a:xfrm>
          <a:prstGeom prst="ellipse">
            <a:avLst/>
          </a:prstGeom>
          <a:noFill/>
          <a:ln w="9525" cap="flat" cmpd="sng">
            <a:solidFill>
              <a:srgbClr val="ECEFF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Example Journal</a:t>
            </a:r>
            <a:endParaRPr sz="1800" b="1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Evolution, Medicine, &amp; Public Health</a:t>
            </a:r>
            <a:endParaRPr sz="1800" i="1" dirty="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" name="Picture 4" descr="Cover of Evolution, Medicine, and Public Health ">
            <a:extLst>
              <a:ext uri="{FF2B5EF4-FFF2-40B4-BE49-F238E27FC236}">
                <a16:creationId xmlns:a16="http://schemas.microsoft.com/office/drawing/2014/main" id="{E0AC3B21-57CD-482E-88AE-86CF398D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18" y="0"/>
            <a:ext cx="44558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brary catalog record of Evolution, Medicine, and Public Health">
            <a:extLst>
              <a:ext uri="{FF2B5EF4-FFF2-40B4-BE49-F238E27FC236}">
                <a16:creationId xmlns:a16="http://schemas.microsoft.com/office/drawing/2014/main" id="{0E81900F-F140-464D-A7A8-3FC9B6F9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2" y="0"/>
            <a:ext cx="7263496" cy="5143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E0E1A-77B7-4BD4-BF30-D9F1B9C44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F7934-CB04-424B-A2E0-BAF4ACC6D849}"/>
              </a:ext>
            </a:extLst>
          </p:cNvPr>
          <p:cNvSpPr txBox="1"/>
          <p:nvPr/>
        </p:nvSpPr>
        <p:spPr>
          <a:xfrm>
            <a:off x="0" y="35495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https://tufts-primo.hosted.exlibrisgroup.com/permalink/f/pjqjj2/01TUN_ALMA51145575820003851</a:t>
            </a:r>
          </a:p>
        </p:txBody>
      </p:sp>
    </p:spTree>
    <p:extLst>
      <p:ext uri="{BB962C8B-B14F-4D97-AF65-F5344CB8AC3E}">
        <p14:creationId xmlns:p14="http://schemas.microsoft.com/office/powerpoint/2010/main" val="14439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Subject Search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Use pre-defined subjects</a:t>
            </a:r>
            <a:endParaRPr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Search terms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Keyword searching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Use individual terms or phrases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</a:t>
            </a:r>
            <a:r>
              <a:rPr lang="en-US" dirty="0"/>
              <a:t>Analyzing sources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Evaluating research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36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ASPECT: </a:t>
            </a:r>
            <a:r>
              <a:rPr lang="en-US" dirty="0">
                <a:solidFill>
                  <a:schemeClr val="accent3"/>
                </a:solidFill>
              </a:rPr>
              <a:t>a mnemonic for research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914550" y="1415675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/>
              <a:t>uthority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created this?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What are their credentials?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 they have similar works?</a:t>
            </a: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2"/>
          </p:nvPr>
        </p:nvSpPr>
        <p:spPr>
          <a:xfrm>
            <a:off x="3421610" y="1415675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b="1" dirty="0"/>
              <a:t>ources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this presented as fact?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Is there documentation/ sources?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Are these credible?</a:t>
            </a:r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3"/>
          </p:nvPr>
        </p:nvSpPr>
        <p:spPr>
          <a:xfrm>
            <a:off x="5928668" y="1415675"/>
            <a:ext cx="326912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P</a:t>
            </a:r>
            <a:r>
              <a:rPr lang="en-US" b="1" dirty="0"/>
              <a:t>urpose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Why was this created?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Who is the audience?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this meet your research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930638" y="287215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b="1" dirty="0"/>
              <a:t>venness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the material presented as objective?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Does the creator recognize their bias?</a:t>
            </a:r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2"/>
          </p:nvPr>
        </p:nvSpPr>
        <p:spPr>
          <a:xfrm>
            <a:off x="3437697" y="287215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b="1" dirty="0"/>
              <a:t>overage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How does this support other information you’ve found?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Is this information useful to you?</a:t>
            </a: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3"/>
          </p:nvPr>
        </p:nvSpPr>
        <p:spPr>
          <a:xfrm>
            <a:off x="5944757" y="2872150"/>
            <a:ext cx="2268600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dirty="0"/>
              <a:t>imeliness</a:t>
            </a:r>
          </a:p>
          <a:p>
            <a:pPr marL="0" lvl="0" indent="0">
              <a:buNone/>
            </a:pPr>
            <a:r>
              <a:rPr lang="en-US" sz="1400" dirty="0"/>
              <a:t>When was this published?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Is the time it was published appropriate for your needs?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EB35-1EE6-4158-9DA4-D1661D6634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8" name="Picture 7" descr="&quot;Fuzzy&quot;, Homogenous Configurations in Apertito Journal of Nanoscience Technology Volume 1, Number 1, 2-14. Author Margaret Simpson, Kim Jong Fun and Edna Krabappel of Belford University">
            <a:extLst>
              <a:ext uri="{FF2B5EF4-FFF2-40B4-BE49-F238E27FC236}">
                <a16:creationId xmlns:a16="http://schemas.microsoft.com/office/drawing/2014/main" id="{58E0C8F4-9A1B-42EA-A33F-147DBB67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2" y="5416"/>
            <a:ext cx="8848528" cy="5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8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Evaluating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using ASPECT</a:t>
            </a:r>
            <a:endParaRPr sz="3200"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914550" y="1415675"/>
            <a:ext cx="6599124" cy="13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/>
                </a:solidFill>
              </a:rPr>
              <a:t>A</a:t>
            </a:r>
            <a:r>
              <a:rPr lang="en-US" sz="3600" b="1" dirty="0"/>
              <a:t>uthority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Fictional authors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Belford University was shut down for being a fake school in 2012.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29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</a:t>
            </a:r>
            <a:r>
              <a:rPr lang="en-US" dirty="0"/>
              <a:t>Organizing resources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Keeping track of your research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16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F390-502A-4817-92CF-EA08BA56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664F-4CC5-4DCC-BEFB-9CC55917C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track of citations using a manager:</a:t>
            </a:r>
          </a:p>
          <a:p>
            <a:pPr lvl="1"/>
            <a:r>
              <a:rPr lang="en-US" dirty="0"/>
              <a:t>EndNote (proprietary, access while at Tufts)</a:t>
            </a:r>
          </a:p>
          <a:p>
            <a:pPr lvl="1"/>
            <a:r>
              <a:rPr lang="en-US" dirty="0"/>
              <a:t>Zotero (open source, stays with you)</a:t>
            </a:r>
          </a:p>
          <a:p>
            <a:r>
              <a:rPr lang="en-US" dirty="0"/>
              <a:t>Use any web clippers your reference manager provides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1A7ED-C0A4-4833-BC7F-68837A309B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7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Hello!</a:t>
            </a:r>
            <a:endParaRPr sz="6000" b="1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/>
              <a:t>I’m Alyson Gamble.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1637499" y="2388200"/>
            <a:ext cx="5642099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dirty="0"/>
              <a:t>I am the Research Librarian for the Sciences at Tufts.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dirty="0"/>
              <a:t>I’m here to help you find, analyze, and utilize research.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dirty="0"/>
              <a:t>You can find me at </a:t>
            </a:r>
            <a:r>
              <a:rPr lang="en-US" sz="2400" dirty="0">
                <a:hlinkClick r:id="rId4" action="ppaction://hlinkfile"/>
              </a:rPr>
              <a:t>go.tufts.edu/</a:t>
            </a:r>
            <a:r>
              <a:rPr lang="en-US" sz="2400" dirty="0" err="1">
                <a:hlinkClick r:id="rId4" action="ppaction://hlinkfile"/>
              </a:rPr>
              <a:t>agamble</a:t>
            </a:r>
            <a:endParaRPr lang="en-US" sz="2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ctrTitle" idx="4294967295"/>
          </p:nvPr>
        </p:nvSpPr>
        <p:spPr>
          <a:xfrm>
            <a:off x="930600" y="789712"/>
            <a:ext cx="4520358" cy="8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Thank you!</a:t>
            </a:r>
            <a:endParaRPr sz="6000" dirty="0"/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4294967295"/>
          </p:nvPr>
        </p:nvSpPr>
        <p:spPr>
          <a:xfrm>
            <a:off x="930600" y="1903103"/>
            <a:ext cx="3582000" cy="230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Any questions?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 can find me at </a:t>
            </a:r>
            <a:r>
              <a:rPr lang="en-US" dirty="0"/>
              <a:t>go.tufts.edu/</a:t>
            </a:r>
            <a:r>
              <a:rPr lang="en-US" dirty="0" err="1"/>
              <a:t>agamble</a:t>
            </a:r>
            <a:endParaRPr dirty="0"/>
          </a:p>
        </p:txBody>
      </p:sp>
      <p:sp>
        <p:nvSpPr>
          <p:cNvPr id="285" name="Google Shape;285;p3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504;p37">
            <a:extLst>
              <a:ext uri="{FF2B5EF4-FFF2-40B4-BE49-F238E27FC236}">
                <a16:creationId xmlns:a16="http://schemas.microsoft.com/office/drawing/2014/main" id="{3878CEB7-523F-4E63-A135-C5721E8F6538}"/>
              </a:ext>
            </a:extLst>
          </p:cNvPr>
          <p:cNvSpPr/>
          <p:nvPr/>
        </p:nvSpPr>
        <p:spPr>
          <a:xfrm>
            <a:off x="5450958" y="1684902"/>
            <a:ext cx="2229036" cy="2065112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</a:t>
            </a:r>
            <a:r>
              <a:rPr lang="en" dirty="0"/>
              <a:t>Credits</a:t>
            </a:r>
            <a:endParaRPr dirty="0"/>
          </a:p>
        </p:txBody>
      </p:sp>
      <p:sp>
        <p:nvSpPr>
          <p:cNvPr id="383" name="Google Shape;383;p36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 dirty="0"/>
              <a:t>Presentation template by </a:t>
            </a:r>
            <a:r>
              <a:rPr lang="en" sz="2400" u="sng" dirty="0"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 dirty="0"/>
              <a:t>Photographs by </a:t>
            </a:r>
            <a:r>
              <a:rPr lang="en" sz="2400" u="sng" dirty="0">
                <a:hlinkClick r:id="rId4"/>
              </a:rPr>
              <a:t>Unsplash</a:t>
            </a:r>
            <a:endParaRPr lang="en" sz="2400" u="sng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 dirty="0"/>
              <a:t>Fonts from </a:t>
            </a:r>
            <a:r>
              <a:rPr lang="en" sz="2400" dirty="0">
                <a:hlinkClick r:id="rId5"/>
              </a:rPr>
              <a:t>FontS</a:t>
            </a:r>
            <a:r>
              <a:rPr lang="en-US" sz="2400" dirty="0" err="1">
                <a:hlinkClick r:id="rId5"/>
              </a:rPr>
              <a:t>quirrel</a:t>
            </a:r>
            <a:endParaRPr sz="2400"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2F95-36BE-4487-9ADC-4B947B6B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EBA10-94A5-4353-9245-4D9462A3E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ASPECT is from Clark College Libraries.</a:t>
            </a:r>
          </a:p>
          <a:p>
            <a:r>
              <a:rPr lang="en-US" dirty="0"/>
              <a:t>“Fuzzy” Homogenous Configurations was reported in Vox and widely shared on academic Twitter.</a:t>
            </a:r>
          </a:p>
          <a:p>
            <a:r>
              <a:rPr lang="en-US" dirty="0"/>
              <a:t>Belford University is summarized on Wikipedia.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81D9F-2321-4DBE-A9A3-7D1A30240E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4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Exploring subjects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locate information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 available at Tisch Library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Academic databases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Subject matter guides</a:t>
            </a:r>
            <a:endParaRPr lang="en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Research assistance from librarians</a:t>
            </a:r>
            <a:endParaRPr dirty="0"/>
          </a:p>
          <a:p>
            <a:pPr marL="0" lvl="0" indent="0">
              <a:buNone/>
            </a:pPr>
            <a:r>
              <a:rPr lang="en-US" dirty="0"/>
              <a:t>These are </a:t>
            </a:r>
            <a:r>
              <a:rPr lang="en-US" b="1" dirty="0"/>
              <a:t>not</a:t>
            </a:r>
            <a:r>
              <a:rPr lang="en-US" dirty="0"/>
              <a:t> all of the materials and services that are available to you, just the ones we have time to touch on today. Check the Tisch Library website (</a:t>
            </a:r>
            <a:r>
              <a:rPr lang="en-US" dirty="0">
                <a:hlinkClick r:id="rId3"/>
              </a:rPr>
              <a:t>https://tischlibrary.tufts.edu/</a:t>
            </a:r>
            <a:r>
              <a:rPr lang="en-US" dirty="0"/>
              <a:t>) or ask me about more. 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7BD-F5B7-4652-864A-F4568356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academic databases?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18A7-18AE-43C4-ADE5-53A21C344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Places where you can find and access articles</a:t>
            </a:r>
          </a:p>
          <a:p>
            <a:r>
              <a:rPr lang="en-US" dirty="0"/>
              <a:t>Not always full-text</a:t>
            </a:r>
          </a:p>
          <a:p>
            <a:pPr lvl="1"/>
            <a:r>
              <a:rPr lang="en-US" dirty="0"/>
              <a:t>Sometimes these are bibliographic databases of citations that may or may not have the entire article</a:t>
            </a:r>
          </a:p>
          <a:p>
            <a:r>
              <a:rPr lang="en-US" dirty="0"/>
              <a:t>Different databases also have different coverage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20D8E-266A-452A-8400-051A0A18B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604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97BD-F5B7-4652-864A-F4568356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subject matter guides?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218A7-18AE-43C4-ADE5-53A21C344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Librarian-created research guides</a:t>
            </a:r>
          </a:p>
          <a:p>
            <a:pPr lvl="1"/>
            <a:r>
              <a:rPr lang="en-US" dirty="0"/>
              <a:t>AKA LibGuides</a:t>
            </a:r>
          </a:p>
          <a:p>
            <a:r>
              <a:rPr lang="en-US" dirty="0"/>
              <a:t>Links to subject-specific resources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…and more!</a:t>
            </a:r>
          </a:p>
          <a:p>
            <a:pPr lvl="1"/>
            <a:endParaRPr lang="en-US" dirty="0"/>
          </a:p>
          <a:p>
            <a:pPr marL="533400" lvl="1" indent="0">
              <a:buNone/>
            </a:pPr>
            <a:r>
              <a:rPr lang="en-US" dirty="0"/>
              <a:t> Biology LibGuide: </a:t>
            </a:r>
            <a:r>
              <a:rPr lang="en-US" dirty="0">
                <a:hlinkClick r:id="rId2"/>
              </a:rPr>
              <a:t>https://researchguides.library.tufts.edu/Biology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20D8E-266A-452A-8400-051A0A18B1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700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0" dirty="0"/>
              <a:t>If you can’t find a copy in the Tisch catalog, you can place an Inter-Library Loan (ILL) and the library will try to borrow it from another library.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You can also ask me for help.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</a:t>
            </a:r>
            <a:r>
              <a:rPr lang="en-US" dirty="0"/>
              <a:t>Finding evolutionary medicine materials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Limiting your 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6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1441450" y="1354216"/>
            <a:ext cx="62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Field ↔ Resources</a:t>
            </a:r>
          </a:p>
        </p:txBody>
      </p: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cxnSpLocks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4E8DAC7-C4B6-4375-807F-FBD11908153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90600" y="2571750"/>
            <a:ext cx="7823199" cy="784225"/>
          </a:xfrm>
        </p:spPr>
        <p:txBody>
          <a:bodyPr/>
          <a:lstStyle/>
          <a:p>
            <a:pPr marL="0" indent="0" algn="ctr">
              <a:buNone/>
            </a:pPr>
            <a:r>
              <a:rPr lang="en-US" i="0" dirty="0"/>
              <a:t>specialized, interdisciplinary field = </a:t>
            </a:r>
          </a:p>
          <a:p>
            <a:pPr marL="0" indent="0" algn="ctr">
              <a:buNone/>
            </a:pPr>
            <a:r>
              <a:rPr lang="en-US" i="0" dirty="0"/>
              <a:t>specialized, interdisciplinary 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614</Words>
  <Application>Microsoft Office PowerPoint</Application>
  <PresentationFormat>On-screen Show (16:9)</PresentationFormat>
  <Paragraphs>123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Source Sans Pro</vt:lpstr>
      <vt:lpstr>Ubuntu</vt:lpstr>
      <vt:lpstr>Roboto Slab</vt:lpstr>
      <vt:lpstr>Arial</vt:lpstr>
      <vt:lpstr>Cordelia template</vt:lpstr>
      <vt:lpstr>Darwinian Medicine Research A. Gamble (they/them/theirs) Tisch Library, Tufts University</vt:lpstr>
      <vt:lpstr>Hello!</vt:lpstr>
      <vt:lpstr>1. Exploring subjects</vt:lpstr>
      <vt:lpstr>Resources available at Tisch Library</vt:lpstr>
      <vt:lpstr>What are academic databases? </vt:lpstr>
      <vt:lpstr>What are subject matter guides? </vt:lpstr>
      <vt:lpstr>PowerPoint Presentation</vt:lpstr>
      <vt:lpstr>2. Finding evolutionary medicine materials</vt:lpstr>
      <vt:lpstr>Field ↔ Resources</vt:lpstr>
      <vt:lpstr>Locating journals</vt:lpstr>
      <vt:lpstr>PowerPoint Presentation</vt:lpstr>
      <vt:lpstr>PowerPoint Presentation</vt:lpstr>
      <vt:lpstr>Search terms</vt:lpstr>
      <vt:lpstr>3. Analyzing sources</vt:lpstr>
      <vt:lpstr>ASPECT: a mnemonic for research </vt:lpstr>
      <vt:lpstr>PowerPoint Presentation</vt:lpstr>
      <vt:lpstr>Evaluating using ASPECT</vt:lpstr>
      <vt:lpstr>4. Organizing resources</vt:lpstr>
      <vt:lpstr>Pro-Tips</vt:lpstr>
      <vt:lpstr>Thank you!</vt:lpstr>
      <vt:lpstr>Design Credits</vt:lpstr>
      <vt:lpstr>Resource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Gamble, Alyson</dc:creator>
  <cp:lastModifiedBy>Gamble, Alyson</cp:lastModifiedBy>
  <cp:revision>8</cp:revision>
  <dcterms:modified xsi:type="dcterms:W3CDTF">2020-09-14T19:59:15Z</dcterms:modified>
</cp:coreProperties>
</file>