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8"/>
  </p:notesMasterIdLst>
  <p:sldIdLst>
    <p:sldId id="256" r:id="rId2"/>
    <p:sldId id="258" r:id="rId3"/>
    <p:sldId id="259" r:id="rId4"/>
    <p:sldId id="261" r:id="rId5"/>
    <p:sldId id="285" r:id="rId6"/>
    <p:sldId id="260" r:id="rId7"/>
    <p:sldId id="262" r:id="rId8"/>
    <p:sldId id="286" r:id="rId9"/>
    <p:sldId id="287" r:id="rId10"/>
    <p:sldId id="288" r:id="rId11"/>
    <p:sldId id="289" r:id="rId12"/>
    <p:sldId id="290" r:id="rId13"/>
    <p:sldId id="273" r:id="rId14"/>
    <p:sldId id="291" r:id="rId15"/>
    <p:sldId id="292" r:id="rId16"/>
    <p:sldId id="293" r:id="rId17"/>
    <p:sldId id="294" r:id="rId18"/>
    <p:sldId id="295" r:id="rId19"/>
    <p:sldId id="296" r:id="rId20"/>
    <p:sldId id="297" r:id="rId21"/>
    <p:sldId id="300" r:id="rId22"/>
    <p:sldId id="298" r:id="rId23"/>
    <p:sldId id="299" r:id="rId24"/>
    <p:sldId id="278" r:id="rId25"/>
    <p:sldId id="279" r:id="rId26"/>
    <p:sldId id="301" r:id="rId27"/>
  </p:sldIdLst>
  <p:sldSz cx="9144000" cy="5143500" type="screen16x9"/>
  <p:notesSz cx="6858000" cy="9144000"/>
  <p:embeddedFontLst>
    <p:embeddedFont>
      <p:font typeface="Ubuntu" panose="020B0604020202020204" charset="0"/>
      <p:regular r:id="rId29"/>
      <p:bold r:id="rId30"/>
      <p:italic r:id="rId31"/>
      <p:boldItalic r:id="rId32"/>
    </p:embeddedFont>
    <p:embeddedFont>
      <p:font typeface="Ubuntu Light" panose="020B0604020202020204" charset="0"/>
      <p:regular r:id="rId33"/>
      <p:bold r:id="rId34"/>
      <p:italic r:id="rId35"/>
      <p:boldItalic r:id="rId36"/>
    </p:embeddedFont>
    <p:embeddedFont>
      <p:font typeface="Work Sans Regular"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D2B978-C3FA-4FAD-A181-98BD28630F33}">
  <a:tblStyle styleId="{9DD2B978-C3FA-4FAD-A181-98BD28630F3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6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6224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0213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3458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699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b1253edf7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8b1253edf7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534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20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3580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930600" y="939700"/>
            <a:ext cx="7282800" cy="32640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930600" y="2056000"/>
            <a:ext cx="7282800" cy="584100"/>
          </a:xfrm>
          <a:prstGeom prst="rect">
            <a:avLst/>
          </a:prstGeom>
        </p:spPr>
        <p:txBody>
          <a:bodyPr spcFirstLastPara="1" wrap="square" lIns="0" tIns="0" rIns="0" bIns="0" anchor="b"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16" name="Google Shape;16;p3"/>
          <p:cNvSpPr txBox="1">
            <a:spLocks noGrp="1"/>
          </p:cNvSpPr>
          <p:nvPr>
            <p:ph type="subTitle" idx="1"/>
          </p:nvPr>
        </p:nvSpPr>
        <p:spPr>
          <a:xfrm>
            <a:off x="930600" y="2736802"/>
            <a:ext cx="7282800" cy="3507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930600" y="939700"/>
            <a:ext cx="7282800" cy="3264000"/>
          </a:xfrm>
          <a:prstGeom prst="rect">
            <a:avLst/>
          </a:prstGeom>
        </p:spPr>
        <p:txBody>
          <a:bodyPr spcFirstLastPara="1" wrap="square" lIns="0" tIns="0" rIns="0" bIns="0" anchor="ctr" anchorCtr="0">
            <a:noAutofit/>
          </a:bodyPr>
          <a:lstStyle>
            <a:lvl1pPr marL="457200" lvl="0" indent="-431800" rtl="0">
              <a:spcBef>
                <a:spcPts val="600"/>
              </a:spcBef>
              <a:spcAft>
                <a:spcPts val="0"/>
              </a:spcAft>
              <a:buSzPts val="3200"/>
              <a:buChar char="▪"/>
              <a:defRPr sz="3200"/>
            </a:lvl1pPr>
            <a:lvl2pPr marL="914400" lvl="1" indent="-431800" rtl="0">
              <a:spcBef>
                <a:spcPts val="0"/>
              </a:spcBef>
              <a:spcAft>
                <a:spcPts val="0"/>
              </a:spcAft>
              <a:buSzPts val="3200"/>
              <a:buChar char="▫"/>
              <a:defRPr sz="3200"/>
            </a:lvl2pPr>
            <a:lvl3pPr marL="1371600" lvl="2" indent="-431800" rtl="0">
              <a:spcBef>
                <a:spcPts val="0"/>
              </a:spcBef>
              <a:spcAft>
                <a:spcPts val="0"/>
              </a:spcAft>
              <a:buSzPts val="3200"/>
              <a:buChar char="▫"/>
              <a:defRPr sz="3200"/>
            </a:lvl3pPr>
            <a:lvl4pPr marL="1828800" lvl="3" indent="-431800" rtl="0">
              <a:spcBef>
                <a:spcPts val="0"/>
              </a:spcBef>
              <a:spcAft>
                <a:spcPts val="0"/>
              </a:spcAft>
              <a:buSzPts val="3200"/>
              <a:buChar char="▫"/>
              <a:defRPr sz="3200"/>
            </a:lvl4pPr>
            <a:lvl5pPr marL="2286000" lvl="4" indent="-431800" rtl="0">
              <a:spcBef>
                <a:spcPts val="0"/>
              </a:spcBef>
              <a:spcAft>
                <a:spcPts val="0"/>
              </a:spcAft>
              <a:buSzPts val="3200"/>
              <a:buChar char="▫"/>
              <a:defRPr sz="3200"/>
            </a:lvl5pPr>
            <a:lvl6pPr marL="2743200" lvl="5" indent="-431800" rtl="0">
              <a:spcBef>
                <a:spcPts val="0"/>
              </a:spcBef>
              <a:spcAft>
                <a:spcPts val="0"/>
              </a:spcAft>
              <a:buSzPts val="3200"/>
              <a:buChar char="▫"/>
              <a:defRPr sz="3200"/>
            </a:lvl6pPr>
            <a:lvl7pPr marL="3200400" lvl="6" indent="-431800" rtl="0">
              <a:spcBef>
                <a:spcPts val="0"/>
              </a:spcBef>
              <a:spcAft>
                <a:spcPts val="0"/>
              </a:spcAft>
              <a:buSzPts val="3200"/>
              <a:buChar char="▫"/>
              <a:defRPr sz="3200"/>
            </a:lvl7pPr>
            <a:lvl8pPr marL="3657600" lvl="7" indent="-431800" rtl="0">
              <a:spcBef>
                <a:spcPts val="0"/>
              </a:spcBef>
              <a:spcAft>
                <a:spcPts val="0"/>
              </a:spcAft>
              <a:buSzPts val="3200"/>
              <a:buChar char="▫"/>
              <a:defRPr sz="3200"/>
            </a:lvl8pPr>
            <a:lvl9pPr marL="4114800" lvl="8" indent="-431800" rtl="0">
              <a:spcBef>
                <a:spcPts val="0"/>
              </a:spcBef>
              <a:spcAft>
                <a:spcPts val="0"/>
              </a:spcAft>
              <a:buSzPts val="3200"/>
              <a:buChar char="▫"/>
              <a:defRPr sz="3200"/>
            </a:lvl9pPr>
          </a:lstStyle>
          <a:p>
            <a:endParaRPr/>
          </a:p>
        </p:txBody>
      </p:sp>
      <p:sp>
        <p:nvSpPr>
          <p:cNvPr id="19" name="Google Shape;19;p4"/>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4"/>
          <p:cNvSpPr/>
          <p:nvPr/>
        </p:nvSpPr>
        <p:spPr>
          <a:xfrm>
            <a:off x="465300" y="465400"/>
            <a:ext cx="465300" cy="366562"/>
          </a:xfrm>
          <a:prstGeom prst="rect">
            <a:avLst/>
          </a:prstGeom>
        </p:spPr>
        <p:txBody>
          <a:bodyPr>
            <a:prstTxWarp prst="textPlain">
              <a:avLst/>
            </a:prstTxWarp>
          </a:bodyPr>
          <a:lstStyle/>
          <a:p>
            <a:pPr lvl="0" algn="ctr"/>
            <a:r>
              <a:rPr b="1" i="0">
                <a:ln>
                  <a:noFill/>
                </a:ln>
                <a:solidFill>
                  <a:schemeClr val="lt1"/>
                </a:solidFill>
                <a:latin typeface="Arial"/>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 name="Google Shape;23;p5"/>
          <p:cNvSpPr txBox="1">
            <a:spLocks noGrp="1"/>
          </p:cNvSpPr>
          <p:nvPr>
            <p:ph type="body" idx="1"/>
          </p:nvPr>
        </p:nvSpPr>
        <p:spPr>
          <a:xfrm>
            <a:off x="930600" y="1415684"/>
            <a:ext cx="7282800" cy="27882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24" name="Google Shape;24;p5"/>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2" name="Google Shape;32;p7"/>
          <p:cNvSpPr txBox="1">
            <a:spLocks noGrp="1"/>
          </p:cNvSpPr>
          <p:nvPr>
            <p:ph type="body" idx="1"/>
          </p:nvPr>
        </p:nvSpPr>
        <p:spPr>
          <a:xfrm>
            <a:off x="914562" y="1415675"/>
            <a:ext cx="2268600" cy="2788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3" name="Google Shape;33;p7"/>
          <p:cNvSpPr txBox="1">
            <a:spLocks noGrp="1"/>
          </p:cNvSpPr>
          <p:nvPr>
            <p:ph type="body" idx="2"/>
          </p:nvPr>
        </p:nvSpPr>
        <p:spPr>
          <a:xfrm>
            <a:off x="3421615" y="1415675"/>
            <a:ext cx="2268600" cy="2788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 name="Google Shape;34;p7"/>
          <p:cNvSpPr txBox="1">
            <a:spLocks noGrp="1"/>
          </p:cNvSpPr>
          <p:nvPr>
            <p:ph type="body" idx="3"/>
          </p:nvPr>
        </p:nvSpPr>
        <p:spPr>
          <a:xfrm>
            <a:off x="5928668" y="1415675"/>
            <a:ext cx="2268600" cy="2788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5" name="Google Shape;35;p7"/>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4"/>
            </a:gs>
            <a:gs pos="18000">
              <a:schemeClr val="accent3"/>
            </a:gs>
            <a:gs pos="41000">
              <a:schemeClr val="accent2"/>
            </a:gs>
            <a:gs pos="61000">
              <a:schemeClr val="accent1"/>
            </a:gs>
            <a:gs pos="82000">
              <a:schemeClr val="accent6"/>
            </a:gs>
            <a:gs pos="100000">
              <a:schemeClr val="accent5"/>
            </a:gs>
          </a:gsLst>
          <a:lin ang="2700006"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0600" y="886017"/>
            <a:ext cx="7282800" cy="3642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lt1"/>
              </a:buClr>
              <a:buSzPts val="3200"/>
              <a:buFont typeface="Ubuntu"/>
              <a:buNone/>
              <a:defRPr sz="3200" b="1">
                <a:solidFill>
                  <a:schemeClr val="lt1"/>
                </a:solidFill>
                <a:latin typeface="Ubuntu"/>
                <a:ea typeface="Ubuntu"/>
                <a:cs typeface="Ubuntu"/>
                <a:sym typeface="Ubuntu"/>
              </a:defRPr>
            </a:lvl1pPr>
            <a:lvl2pPr lvl="1" rtl="0">
              <a:lnSpc>
                <a:spcPct val="90000"/>
              </a:lnSpc>
              <a:spcBef>
                <a:spcPts val="0"/>
              </a:spcBef>
              <a:spcAft>
                <a:spcPts val="0"/>
              </a:spcAft>
              <a:buClr>
                <a:schemeClr val="lt1"/>
              </a:buClr>
              <a:buSzPts val="3200"/>
              <a:buFont typeface="Ubuntu"/>
              <a:buNone/>
              <a:defRPr sz="3200" b="1">
                <a:solidFill>
                  <a:schemeClr val="lt1"/>
                </a:solidFill>
                <a:latin typeface="Ubuntu"/>
                <a:ea typeface="Ubuntu"/>
                <a:cs typeface="Ubuntu"/>
                <a:sym typeface="Ubuntu"/>
              </a:defRPr>
            </a:lvl2pPr>
            <a:lvl3pPr lvl="2" rtl="0">
              <a:lnSpc>
                <a:spcPct val="90000"/>
              </a:lnSpc>
              <a:spcBef>
                <a:spcPts val="0"/>
              </a:spcBef>
              <a:spcAft>
                <a:spcPts val="0"/>
              </a:spcAft>
              <a:buClr>
                <a:schemeClr val="lt1"/>
              </a:buClr>
              <a:buSzPts val="3200"/>
              <a:buFont typeface="Ubuntu"/>
              <a:buNone/>
              <a:defRPr sz="3200" b="1">
                <a:solidFill>
                  <a:schemeClr val="lt1"/>
                </a:solidFill>
                <a:latin typeface="Ubuntu"/>
                <a:ea typeface="Ubuntu"/>
                <a:cs typeface="Ubuntu"/>
                <a:sym typeface="Ubuntu"/>
              </a:defRPr>
            </a:lvl3pPr>
            <a:lvl4pPr lvl="3" rtl="0">
              <a:lnSpc>
                <a:spcPct val="90000"/>
              </a:lnSpc>
              <a:spcBef>
                <a:spcPts val="0"/>
              </a:spcBef>
              <a:spcAft>
                <a:spcPts val="0"/>
              </a:spcAft>
              <a:buClr>
                <a:schemeClr val="lt1"/>
              </a:buClr>
              <a:buSzPts val="3200"/>
              <a:buFont typeface="Ubuntu"/>
              <a:buNone/>
              <a:defRPr sz="3200" b="1">
                <a:solidFill>
                  <a:schemeClr val="lt1"/>
                </a:solidFill>
                <a:latin typeface="Ubuntu"/>
                <a:ea typeface="Ubuntu"/>
                <a:cs typeface="Ubuntu"/>
                <a:sym typeface="Ubuntu"/>
              </a:defRPr>
            </a:lvl4pPr>
            <a:lvl5pPr lvl="4" rtl="0">
              <a:lnSpc>
                <a:spcPct val="90000"/>
              </a:lnSpc>
              <a:spcBef>
                <a:spcPts val="0"/>
              </a:spcBef>
              <a:spcAft>
                <a:spcPts val="0"/>
              </a:spcAft>
              <a:buClr>
                <a:schemeClr val="lt1"/>
              </a:buClr>
              <a:buSzPts val="3200"/>
              <a:buFont typeface="Ubuntu"/>
              <a:buNone/>
              <a:defRPr sz="3200" b="1">
                <a:solidFill>
                  <a:schemeClr val="lt1"/>
                </a:solidFill>
                <a:latin typeface="Ubuntu"/>
                <a:ea typeface="Ubuntu"/>
                <a:cs typeface="Ubuntu"/>
                <a:sym typeface="Ubuntu"/>
              </a:defRPr>
            </a:lvl5pPr>
            <a:lvl6pPr lvl="5" rtl="0">
              <a:lnSpc>
                <a:spcPct val="90000"/>
              </a:lnSpc>
              <a:spcBef>
                <a:spcPts val="0"/>
              </a:spcBef>
              <a:spcAft>
                <a:spcPts val="0"/>
              </a:spcAft>
              <a:buClr>
                <a:schemeClr val="lt1"/>
              </a:buClr>
              <a:buSzPts val="3200"/>
              <a:buFont typeface="Ubuntu"/>
              <a:buNone/>
              <a:defRPr sz="3200" b="1">
                <a:solidFill>
                  <a:schemeClr val="lt1"/>
                </a:solidFill>
                <a:latin typeface="Ubuntu"/>
                <a:ea typeface="Ubuntu"/>
                <a:cs typeface="Ubuntu"/>
                <a:sym typeface="Ubuntu"/>
              </a:defRPr>
            </a:lvl6pPr>
            <a:lvl7pPr lvl="6" rtl="0">
              <a:lnSpc>
                <a:spcPct val="90000"/>
              </a:lnSpc>
              <a:spcBef>
                <a:spcPts val="0"/>
              </a:spcBef>
              <a:spcAft>
                <a:spcPts val="0"/>
              </a:spcAft>
              <a:buClr>
                <a:schemeClr val="lt1"/>
              </a:buClr>
              <a:buSzPts val="3200"/>
              <a:buFont typeface="Ubuntu"/>
              <a:buNone/>
              <a:defRPr sz="3200" b="1">
                <a:solidFill>
                  <a:schemeClr val="lt1"/>
                </a:solidFill>
                <a:latin typeface="Ubuntu"/>
                <a:ea typeface="Ubuntu"/>
                <a:cs typeface="Ubuntu"/>
                <a:sym typeface="Ubuntu"/>
              </a:defRPr>
            </a:lvl7pPr>
            <a:lvl8pPr lvl="7" rtl="0">
              <a:lnSpc>
                <a:spcPct val="90000"/>
              </a:lnSpc>
              <a:spcBef>
                <a:spcPts val="0"/>
              </a:spcBef>
              <a:spcAft>
                <a:spcPts val="0"/>
              </a:spcAft>
              <a:buClr>
                <a:schemeClr val="lt1"/>
              </a:buClr>
              <a:buSzPts val="3200"/>
              <a:buFont typeface="Ubuntu"/>
              <a:buNone/>
              <a:defRPr sz="3200" b="1">
                <a:solidFill>
                  <a:schemeClr val="lt1"/>
                </a:solidFill>
                <a:latin typeface="Ubuntu"/>
                <a:ea typeface="Ubuntu"/>
                <a:cs typeface="Ubuntu"/>
                <a:sym typeface="Ubuntu"/>
              </a:defRPr>
            </a:lvl8pPr>
            <a:lvl9pPr lvl="8" rtl="0">
              <a:lnSpc>
                <a:spcPct val="90000"/>
              </a:lnSpc>
              <a:spcBef>
                <a:spcPts val="0"/>
              </a:spcBef>
              <a:spcAft>
                <a:spcPts val="0"/>
              </a:spcAft>
              <a:buClr>
                <a:schemeClr val="lt1"/>
              </a:buClr>
              <a:buSzPts val="3200"/>
              <a:buFont typeface="Ubuntu"/>
              <a:buNone/>
              <a:defRPr sz="3200" b="1">
                <a:solidFill>
                  <a:schemeClr val="lt1"/>
                </a:solidFill>
                <a:latin typeface="Ubuntu"/>
                <a:ea typeface="Ubuntu"/>
                <a:cs typeface="Ubuntu"/>
                <a:sym typeface="Ubuntu"/>
              </a:defRPr>
            </a:lvl9pPr>
          </a:lstStyle>
          <a:p>
            <a:endParaRPr/>
          </a:p>
        </p:txBody>
      </p:sp>
      <p:sp>
        <p:nvSpPr>
          <p:cNvPr id="7" name="Google Shape;7;p1"/>
          <p:cNvSpPr txBox="1">
            <a:spLocks noGrp="1"/>
          </p:cNvSpPr>
          <p:nvPr>
            <p:ph type="body" idx="1"/>
          </p:nvPr>
        </p:nvSpPr>
        <p:spPr>
          <a:xfrm>
            <a:off x="930600" y="1415684"/>
            <a:ext cx="7282800" cy="27882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lt1"/>
              </a:buClr>
              <a:buSzPts val="2400"/>
              <a:buFont typeface="Ubuntu Light"/>
              <a:buChar char="▪"/>
              <a:defRPr sz="2400">
                <a:solidFill>
                  <a:schemeClr val="lt1"/>
                </a:solidFill>
                <a:latin typeface="Ubuntu Light"/>
                <a:ea typeface="Ubuntu Light"/>
                <a:cs typeface="Ubuntu Light"/>
                <a:sym typeface="Ubuntu Light"/>
              </a:defRPr>
            </a:lvl1pPr>
            <a:lvl2pPr marL="914400" lvl="1" indent="-381000" rtl="0">
              <a:lnSpc>
                <a:spcPct val="115000"/>
              </a:lnSpc>
              <a:spcBef>
                <a:spcPts val="0"/>
              </a:spcBef>
              <a:spcAft>
                <a:spcPts val="0"/>
              </a:spcAft>
              <a:buClr>
                <a:schemeClr val="lt1"/>
              </a:buClr>
              <a:buSzPts val="2400"/>
              <a:buFont typeface="Ubuntu Light"/>
              <a:buChar char="▫"/>
              <a:defRPr sz="2400">
                <a:solidFill>
                  <a:schemeClr val="lt1"/>
                </a:solidFill>
                <a:latin typeface="Ubuntu Light"/>
                <a:ea typeface="Ubuntu Light"/>
                <a:cs typeface="Ubuntu Light"/>
                <a:sym typeface="Ubuntu Light"/>
              </a:defRPr>
            </a:lvl2pPr>
            <a:lvl3pPr marL="1371600" lvl="2" indent="-381000" rtl="0">
              <a:lnSpc>
                <a:spcPct val="115000"/>
              </a:lnSpc>
              <a:spcBef>
                <a:spcPts val="0"/>
              </a:spcBef>
              <a:spcAft>
                <a:spcPts val="0"/>
              </a:spcAft>
              <a:buClr>
                <a:schemeClr val="lt1"/>
              </a:buClr>
              <a:buSzPts val="2400"/>
              <a:buFont typeface="Ubuntu Light"/>
              <a:buChar char="▫"/>
              <a:defRPr sz="2400">
                <a:solidFill>
                  <a:schemeClr val="lt1"/>
                </a:solidFill>
                <a:latin typeface="Ubuntu Light"/>
                <a:ea typeface="Ubuntu Light"/>
                <a:cs typeface="Ubuntu Light"/>
                <a:sym typeface="Ubuntu Light"/>
              </a:defRPr>
            </a:lvl3pPr>
            <a:lvl4pPr marL="1828800" lvl="3" indent="-381000" rtl="0">
              <a:lnSpc>
                <a:spcPct val="115000"/>
              </a:lnSpc>
              <a:spcBef>
                <a:spcPts val="0"/>
              </a:spcBef>
              <a:spcAft>
                <a:spcPts val="0"/>
              </a:spcAft>
              <a:buClr>
                <a:schemeClr val="lt1"/>
              </a:buClr>
              <a:buSzPts val="2400"/>
              <a:buFont typeface="Ubuntu Light"/>
              <a:buChar char="▫"/>
              <a:defRPr sz="2400">
                <a:solidFill>
                  <a:schemeClr val="lt1"/>
                </a:solidFill>
                <a:latin typeface="Ubuntu Light"/>
                <a:ea typeface="Ubuntu Light"/>
                <a:cs typeface="Ubuntu Light"/>
                <a:sym typeface="Ubuntu Light"/>
              </a:defRPr>
            </a:lvl4pPr>
            <a:lvl5pPr marL="2286000" lvl="4" indent="-381000" rtl="0">
              <a:lnSpc>
                <a:spcPct val="115000"/>
              </a:lnSpc>
              <a:spcBef>
                <a:spcPts val="0"/>
              </a:spcBef>
              <a:spcAft>
                <a:spcPts val="0"/>
              </a:spcAft>
              <a:buClr>
                <a:schemeClr val="lt1"/>
              </a:buClr>
              <a:buSzPts val="2400"/>
              <a:buFont typeface="Ubuntu Light"/>
              <a:buChar char="▫"/>
              <a:defRPr sz="2400">
                <a:solidFill>
                  <a:schemeClr val="lt1"/>
                </a:solidFill>
                <a:latin typeface="Ubuntu Light"/>
                <a:ea typeface="Ubuntu Light"/>
                <a:cs typeface="Ubuntu Light"/>
                <a:sym typeface="Ubuntu Light"/>
              </a:defRPr>
            </a:lvl5pPr>
            <a:lvl6pPr marL="2743200" lvl="5" indent="-381000" rtl="0">
              <a:lnSpc>
                <a:spcPct val="115000"/>
              </a:lnSpc>
              <a:spcBef>
                <a:spcPts val="0"/>
              </a:spcBef>
              <a:spcAft>
                <a:spcPts val="0"/>
              </a:spcAft>
              <a:buClr>
                <a:schemeClr val="lt1"/>
              </a:buClr>
              <a:buSzPts val="2400"/>
              <a:buFont typeface="Ubuntu Light"/>
              <a:buChar char="▫"/>
              <a:defRPr sz="2400">
                <a:solidFill>
                  <a:schemeClr val="lt1"/>
                </a:solidFill>
                <a:latin typeface="Ubuntu Light"/>
                <a:ea typeface="Ubuntu Light"/>
                <a:cs typeface="Ubuntu Light"/>
                <a:sym typeface="Ubuntu Light"/>
              </a:defRPr>
            </a:lvl6pPr>
            <a:lvl7pPr marL="3200400" lvl="6" indent="-381000" rtl="0">
              <a:lnSpc>
                <a:spcPct val="115000"/>
              </a:lnSpc>
              <a:spcBef>
                <a:spcPts val="0"/>
              </a:spcBef>
              <a:spcAft>
                <a:spcPts val="0"/>
              </a:spcAft>
              <a:buClr>
                <a:schemeClr val="lt1"/>
              </a:buClr>
              <a:buSzPts val="2400"/>
              <a:buFont typeface="Ubuntu Light"/>
              <a:buChar char="▫"/>
              <a:defRPr sz="2400">
                <a:solidFill>
                  <a:schemeClr val="lt1"/>
                </a:solidFill>
                <a:latin typeface="Ubuntu Light"/>
                <a:ea typeface="Ubuntu Light"/>
                <a:cs typeface="Ubuntu Light"/>
                <a:sym typeface="Ubuntu Light"/>
              </a:defRPr>
            </a:lvl7pPr>
            <a:lvl8pPr marL="3657600" lvl="7" indent="-381000" rtl="0">
              <a:lnSpc>
                <a:spcPct val="115000"/>
              </a:lnSpc>
              <a:spcBef>
                <a:spcPts val="0"/>
              </a:spcBef>
              <a:spcAft>
                <a:spcPts val="0"/>
              </a:spcAft>
              <a:buClr>
                <a:schemeClr val="lt1"/>
              </a:buClr>
              <a:buSzPts val="2400"/>
              <a:buFont typeface="Ubuntu Light"/>
              <a:buChar char="▫"/>
              <a:defRPr sz="2400">
                <a:solidFill>
                  <a:schemeClr val="lt1"/>
                </a:solidFill>
                <a:latin typeface="Ubuntu Light"/>
                <a:ea typeface="Ubuntu Light"/>
                <a:cs typeface="Ubuntu Light"/>
                <a:sym typeface="Ubuntu Light"/>
              </a:defRPr>
            </a:lvl8pPr>
            <a:lvl9pPr marL="4114800" lvl="8" indent="-381000" rtl="0">
              <a:lnSpc>
                <a:spcPct val="115000"/>
              </a:lnSpc>
              <a:spcBef>
                <a:spcPts val="0"/>
              </a:spcBef>
              <a:spcAft>
                <a:spcPts val="0"/>
              </a:spcAft>
              <a:buClr>
                <a:schemeClr val="lt1"/>
              </a:buClr>
              <a:buSzPts val="2400"/>
              <a:buFont typeface="Ubuntu Light"/>
              <a:buChar char="▫"/>
              <a:defRPr sz="2400">
                <a:solidFill>
                  <a:schemeClr val="lt1"/>
                </a:solidFill>
                <a:latin typeface="Ubuntu Light"/>
                <a:ea typeface="Ubuntu Light"/>
                <a:cs typeface="Ubuntu Light"/>
                <a:sym typeface="Ubuntu Light"/>
              </a:defRPr>
            </a:lvl9pPr>
          </a:lstStyle>
          <a:p>
            <a:endParaRPr/>
          </a:p>
        </p:txBody>
      </p:sp>
      <p:sp>
        <p:nvSpPr>
          <p:cNvPr id="8" name="Google Shape;8;p1"/>
          <p:cNvSpPr txBox="1">
            <a:spLocks noGrp="1"/>
          </p:cNvSpPr>
          <p:nvPr>
            <p:ph type="sldNum" idx="12"/>
          </p:nvPr>
        </p:nvSpPr>
        <p:spPr>
          <a:xfrm>
            <a:off x="8213401" y="4248586"/>
            <a:ext cx="465300" cy="474300"/>
          </a:xfrm>
          <a:prstGeom prst="rect">
            <a:avLst/>
          </a:prstGeom>
          <a:noFill/>
          <a:ln>
            <a:noFill/>
          </a:ln>
        </p:spPr>
        <p:txBody>
          <a:bodyPr spcFirstLastPara="1" wrap="square" lIns="0" tIns="0" rIns="0" bIns="0" anchor="b" anchorCtr="0">
            <a:noAutofit/>
          </a:bodyPr>
          <a:lstStyle>
            <a:lvl1pPr lvl="0" algn="r" rtl="0">
              <a:buNone/>
              <a:defRPr sz="1600" b="1">
                <a:solidFill>
                  <a:schemeClr val="lt1"/>
                </a:solidFill>
                <a:latin typeface="Ubuntu"/>
                <a:ea typeface="Ubuntu"/>
                <a:cs typeface="Ubuntu"/>
                <a:sym typeface="Ubuntu"/>
              </a:defRPr>
            </a:lvl1pPr>
            <a:lvl2pPr lvl="1" algn="r" rtl="0">
              <a:buNone/>
              <a:defRPr sz="1600" b="1">
                <a:solidFill>
                  <a:schemeClr val="lt1"/>
                </a:solidFill>
                <a:latin typeface="Ubuntu"/>
                <a:ea typeface="Ubuntu"/>
                <a:cs typeface="Ubuntu"/>
                <a:sym typeface="Ubuntu"/>
              </a:defRPr>
            </a:lvl2pPr>
            <a:lvl3pPr lvl="2" algn="r" rtl="0">
              <a:buNone/>
              <a:defRPr sz="1600" b="1">
                <a:solidFill>
                  <a:schemeClr val="lt1"/>
                </a:solidFill>
                <a:latin typeface="Ubuntu"/>
                <a:ea typeface="Ubuntu"/>
                <a:cs typeface="Ubuntu"/>
                <a:sym typeface="Ubuntu"/>
              </a:defRPr>
            </a:lvl3pPr>
            <a:lvl4pPr lvl="3" algn="r" rtl="0">
              <a:buNone/>
              <a:defRPr sz="1600" b="1">
                <a:solidFill>
                  <a:schemeClr val="lt1"/>
                </a:solidFill>
                <a:latin typeface="Ubuntu"/>
                <a:ea typeface="Ubuntu"/>
                <a:cs typeface="Ubuntu"/>
                <a:sym typeface="Ubuntu"/>
              </a:defRPr>
            </a:lvl4pPr>
            <a:lvl5pPr lvl="4" algn="r" rtl="0">
              <a:buNone/>
              <a:defRPr sz="1600" b="1">
                <a:solidFill>
                  <a:schemeClr val="lt1"/>
                </a:solidFill>
                <a:latin typeface="Ubuntu"/>
                <a:ea typeface="Ubuntu"/>
                <a:cs typeface="Ubuntu"/>
                <a:sym typeface="Ubuntu"/>
              </a:defRPr>
            </a:lvl5pPr>
            <a:lvl6pPr lvl="5" algn="r" rtl="0">
              <a:buNone/>
              <a:defRPr sz="1600" b="1">
                <a:solidFill>
                  <a:schemeClr val="lt1"/>
                </a:solidFill>
                <a:latin typeface="Ubuntu"/>
                <a:ea typeface="Ubuntu"/>
                <a:cs typeface="Ubuntu"/>
                <a:sym typeface="Ubuntu"/>
              </a:defRPr>
            </a:lvl6pPr>
            <a:lvl7pPr lvl="6" algn="r" rtl="0">
              <a:buNone/>
              <a:defRPr sz="1600" b="1">
                <a:solidFill>
                  <a:schemeClr val="lt1"/>
                </a:solidFill>
                <a:latin typeface="Ubuntu"/>
                <a:ea typeface="Ubuntu"/>
                <a:cs typeface="Ubuntu"/>
                <a:sym typeface="Ubuntu"/>
              </a:defRPr>
            </a:lvl7pPr>
            <a:lvl8pPr lvl="7" algn="r" rtl="0">
              <a:buNone/>
              <a:defRPr sz="1600" b="1">
                <a:solidFill>
                  <a:schemeClr val="lt1"/>
                </a:solidFill>
                <a:latin typeface="Ubuntu"/>
                <a:ea typeface="Ubuntu"/>
                <a:cs typeface="Ubuntu"/>
                <a:sym typeface="Ubuntu"/>
              </a:defRPr>
            </a:lvl8pPr>
            <a:lvl9pPr lvl="8" algn="r" rtl="0">
              <a:buNone/>
              <a:defRPr sz="1600" b="1">
                <a:solidFill>
                  <a:schemeClr val="lt1"/>
                </a:solidFill>
                <a:latin typeface="Ubuntu"/>
                <a:ea typeface="Ubuntu"/>
                <a:cs typeface="Ubuntu"/>
                <a:sym typeface="Ubuntu"/>
              </a:defRPr>
            </a:lvl9pPr>
          </a:lstStyle>
          <a:p>
            <a:pPr marL="0" lvl="0" indent="0" algn="r" rtl="0">
              <a:spcBef>
                <a:spcPts val="0"/>
              </a:spcBef>
              <a:spcAft>
                <a:spcPts val="0"/>
              </a:spcAft>
              <a:buNone/>
            </a:pPr>
            <a:fld id="{00000000-1234-1234-1234-123412341234}" type="slidenum">
              <a:rPr lang="en"/>
              <a:t>‹#›</a:t>
            </a:fld>
            <a:endParaRPr/>
          </a:p>
        </p:txBody>
      </p:sp>
      <p:grpSp>
        <p:nvGrpSpPr>
          <p:cNvPr id="9" name="Google Shape;9;p1"/>
          <p:cNvGrpSpPr/>
          <p:nvPr/>
        </p:nvGrpSpPr>
        <p:grpSpPr>
          <a:xfrm>
            <a:off x="465300" y="465400"/>
            <a:ext cx="8213400" cy="4212750"/>
            <a:chOff x="465300" y="465400"/>
            <a:chExt cx="8213400" cy="4212750"/>
          </a:xfrm>
        </p:grpSpPr>
        <p:sp>
          <p:nvSpPr>
            <p:cNvPr id="10" name="Google Shape;10;p1"/>
            <p:cNvSpPr/>
            <p:nvPr/>
          </p:nvSpPr>
          <p:spPr>
            <a:xfrm rot="10800000">
              <a:off x="3221100" y="465400"/>
              <a:ext cx="5457600" cy="1395600"/>
            </a:xfrm>
            <a:prstGeom prst="corner">
              <a:avLst>
                <a:gd name="adj1" fmla="val 1582"/>
                <a:gd name="adj2" fmla="val 154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Work Sans Regular"/>
                <a:ea typeface="Work Sans Regular"/>
                <a:cs typeface="Work Sans Regular"/>
                <a:sym typeface="Work Sans Regular"/>
              </a:endParaRPr>
            </a:p>
          </p:txBody>
        </p:sp>
        <p:sp>
          <p:nvSpPr>
            <p:cNvPr id="11" name="Google Shape;11;p1"/>
            <p:cNvSpPr/>
            <p:nvPr/>
          </p:nvSpPr>
          <p:spPr>
            <a:xfrm>
              <a:off x="465300" y="3282550"/>
              <a:ext cx="5457600" cy="1395600"/>
            </a:xfrm>
            <a:prstGeom prst="corner">
              <a:avLst>
                <a:gd name="adj1" fmla="val 1582"/>
                <a:gd name="adj2" fmla="val 154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Work Sans Regular"/>
                <a:ea typeface="Work Sans Regular"/>
                <a:cs typeface="Work Sans Regular"/>
                <a:sym typeface="Work Sans Regular"/>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467">
          <p15:clr>
            <a:srgbClr val="EA4335"/>
          </p15:clr>
        </p15:guide>
        <p15:guide id="2" orient="horz" pos="2947">
          <p15:clr>
            <a:srgbClr val="EA4335"/>
          </p15:clr>
        </p15:guide>
        <p15:guide id="3" pos="586">
          <p15:clr>
            <a:srgbClr val="EA4335"/>
          </p15:clr>
        </p15:guide>
        <p15:guide id="4" orient="horz" pos="592">
          <p15:clr>
            <a:srgbClr val="EA4335"/>
          </p15:clr>
        </p15:guide>
        <p15:guide id="5" pos="5174">
          <p15:clr>
            <a:srgbClr val="EA4335"/>
          </p15:clr>
        </p15:guide>
        <p15:guide id="6" orient="horz" pos="2648">
          <p15:clr>
            <a:srgbClr val="EA4335"/>
          </p15:clr>
        </p15:guide>
        <p15:guide id="7" orient="horz" pos="293">
          <p15:clr>
            <a:srgbClr val="EA4335"/>
          </p15:clr>
        </p15:guide>
        <p15:guide id="8" pos="29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slidescarnival.com/?utm_source=templat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design.ubuntu.com/font/" TargetMode="External"/><Relationship Id="rId5" Type="http://schemas.openxmlformats.org/officeDocument/2006/relationships/hyperlink" Target="https://genderphotos.vice.com/" TargetMode="External"/><Relationship Id="rId4" Type="http://schemas.openxmlformats.org/officeDocument/2006/relationships/hyperlink" Target="http://unsplash.com/&amp;utm_source=slidescarniva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2"/>
          <p:cNvSpPr txBox="1">
            <a:spLocks noGrp="1"/>
          </p:cNvSpPr>
          <p:nvPr>
            <p:ph type="ctrTitle"/>
          </p:nvPr>
        </p:nvSpPr>
        <p:spPr>
          <a:xfrm>
            <a:off x="930600" y="939700"/>
            <a:ext cx="7282800" cy="3264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Library Research: First Steps</a:t>
            </a:r>
            <a:br>
              <a:rPr lang="en-US" dirty="0"/>
            </a:br>
            <a:r>
              <a:rPr lang="en-US" sz="2400" dirty="0"/>
              <a:t>A. Gamble </a:t>
            </a:r>
            <a:r>
              <a:rPr lang="en-US" sz="2000" dirty="0"/>
              <a:t>(they/them/theirs)</a:t>
            </a:r>
            <a:br>
              <a:rPr lang="en-US" sz="2400" dirty="0"/>
            </a:br>
            <a:r>
              <a:rPr lang="en-US" sz="2400" dirty="0"/>
              <a:t>Tisch Library, Tufts University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60ED-59B0-44DB-8EF1-07E7435D6393}"/>
              </a:ext>
            </a:extLst>
          </p:cNvPr>
          <p:cNvSpPr>
            <a:spLocks noGrp="1"/>
          </p:cNvSpPr>
          <p:nvPr>
            <p:ph type="title"/>
          </p:nvPr>
        </p:nvSpPr>
        <p:spPr/>
        <p:txBody>
          <a:bodyPr/>
          <a:lstStyle/>
          <a:p>
            <a:r>
              <a:rPr lang="en-US" dirty="0"/>
              <a:t>What is research assistance?</a:t>
            </a:r>
          </a:p>
        </p:txBody>
      </p:sp>
      <p:sp>
        <p:nvSpPr>
          <p:cNvPr id="3" name="Text Placeholder 2">
            <a:extLst>
              <a:ext uri="{FF2B5EF4-FFF2-40B4-BE49-F238E27FC236}">
                <a16:creationId xmlns:a16="http://schemas.microsoft.com/office/drawing/2014/main" id="{9E41673B-B19C-45BF-8835-37705AF384E4}"/>
              </a:ext>
            </a:extLst>
          </p:cNvPr>
          <p:cNvSpPr>
            <a:spLocks noGrp="1"/>
          </p:cNvSpPr>
          <p:nvPr>
            <p:ph type="body" idx="1"/>
          </p:nvPr>
        </p:nvSpPr>
        <p:spPr/>
        <p:txBody>
          <a:bodyPr/>
          <a:lstStyle/>
          <a:p>
            <a:r>
              <a:rPr lang="en-US" dirty="0"/>
              <a:t>Discussing your topic and needs with a librarian</a:t>
            </a:r>
          </a:p>
          <a:p>
            <a:pPr lvl="1"/>
            <a:r>
              <a:rPr lang="en-US" dirty="0"/>
              <a:t>Set up a consultation</a:t>
            </a:r>
          </a:p>
          <a:p>
            <a:pPr lvl="1"/>
            <a:r>
              <a:rPr lang="en-US" dirty="0"/>
              <a:t>Send a chat</a:t>
            </a:r>
          </a:p>
          <a:p>
            <a:pPr lvl="1"/>
            <a:r>
              <a:rPr lang="en-US" dirty="0"/>
              <a:t>Email a librarian</a:t>
            </a:r>
          </a:p>
          <a:p>
            <a:pPr marL="533400" lvl="1" indent="0">
              <a:buNone/>
            </a:pPr>
            <a:endParaRPr lang="en-US" dirty="0"/>
          </a:p>
          <a:p>
            <a:pPr marL="76200" indent="0" algn="ctr">
              <a:buNone/>
            </a:pPr>
            <a:r>
              <a:rPr lang="en-US" b="1" dirty="0"/>
              <a:t>https://tischlibrary.tufts.edu/get-help/ask-us</a:t>
            </a:r>
          </a:p>
        </p:txBody>
      </p:sp>
      <p:sp>
        <p:nvSpPr>
          <p:cNvPr id="4" name="Slide Number Placeholder 3">
            <a:extLst>
              <a:ext uri="{FF2B5EF4-FFF2-40B4-BE49-F238E27FC236}">
                <a16:creationId xmlns:a16="http://schemas.microsoft.com/office/drawing/2014/main" id="{1B5DBA30-7150-4629-A4EB-86489AE412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778826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11</a:t>
            </a:fld>
            <a:endParaRPr/>
          </a:p>
        </p:txBody>
      </p:sp>
      <p:pic>
        <p:nvPicPr>
          <p:cNvPr id="3" name="Picture 2" descr="A cat sitting at a table surrounded by books, wearing a seater. The meme caption reads: When the going gets tough the tough get a librarian">
            <a:extLst>
              <a:ext uri="{FF2B5EF4-FFF2-40B4-BE49-F238E27FC236}">
                <a16:creationId xmlns:a16="http://schemas.microsoft.com/office/drawing/2014/main" id="{F8779B92-8FAA-4EAA-9DA6-5943D5DC5835}"/>
              </a:ext>
            </a:extLst>
          </p:cNvPr>
          <p:cNvPicPr>
            <a:picLocks noChangeAspect="1"/>
          </p:cNvPicPr>
          <p:nvPr/>
        </p:nvPicPr>
        <p:blipFill>
          <a:blip r:embed="rId3"/>
          <a:stretch>
            <a:fillRect/>
          </a:stretch>
        </p:blipFill>
        <p:spPr>
          <a:xfrm>
            <a:off x="1482274" y="510244"/>
            <a:ext cx="6179451" cy="4123011"/>
          </a:xfrm>
          <a:prstGeom prst="rect">
            <a:avLst/>
          </a:prstGeom>
        </p:spPr>
      </p:pic>
    </p:spTree>
    <p:extLst>
      <p:ext uri="{BB962C8B-B14F-4D97-AF65-F5344CB8AC3E}">
        <p14:creationId xmlns:p14="http://schemas.microsoft.com/office/powerpoint/2010/main" val="52769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930600" y="2056000"/>
            <a:ext cx="7282800" cy="584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2. </a:t>
            </a:r>
            <a:r>
              <a:rPr lang="en-US" dirty="0"/>
              <a:t>I found something, now what?</a:t>
            </a:r>
            <a:endParaRPr dirty="0"/>
          </a:p>
        </p:txBody>
      </p:sp>
      <p:sp>
        <p:nvSpPr>
          <p:cNvPr id="74" name="Google Shape;74;p15"/>
          <p:cNvSpPr txBox="1">
            <a:spLocks noGrp="1"/>
          </p:cNvSpPr>
          <p:nvPr>
            <p:ph type="subTitle" idx="1"/>
          </p:nvPr>
        </p:nvSpPr>
        <p:spPr>
          <a:xfrm>
            <a:off x="930600" y="2736802"/>
            <a:ext cx="7282800" cy="35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Evaluating your materials</a:t>
            </a:r>
            <a:endParaRPr dirty="0"/>
          </a:p>
        </p:txBody>
      </p:sp>
    </p:spTree>
    <p:extLst>
      <p:ext uri="{BB962C8B-B14F-4D97-AF65-F5344CB8AC3E}">
        <p14:creationId xmlns:p14="http://schemas.microsoft.com/office/powerpoint/2010/main" val="4197562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accent3"/>
                </a:solidFill>
              </a:rPr>
              <a:t>ASPECT</a:t>
            </a:r>
            <a:r>
              <a:rPr lang="en-US" dirty="0"/>
              <a:t>: a mnemonic for research </a:t>
            </a:r>
            <a:endParaRPr dirty="0"/>
          </a:p>
        </p:txBody>
      </p:sp>
      <p:sp>
        <p:nvSpPr>
          <p:cNvPr id="229" name="Google Shape;229;p29"/>
          <p:cNvSpPr txBox="1">
            <a:spLocks noGrp="1"/>
          </p:cNvSpPr>
          <p:nvPr>
            <p:ph type="body" idx="1"/>
          </p:nvPr>
        </p:nvSpPr>
        <p:spPr>
          <a:xfrm>
            <a:off x="914550" y="1415675"/>
            <a:ext cx="2268600" cy="1331700"/>
          </a:xfrm>
          <a:prstGeom prst="rect">
            <a:avLst/>
          </a:prstGeom>
        </p:spPr>
        <p:txBody>
          <a:bodyPr spcFirstLastPara="1" wrap="square" lIns="0" tIns="0" rIns="0" bIns="0" anchor="t" anchorCtr="0">
            <a:noAutofit/>
          </a:bodyPr>
          <a:lstStyle/>
          <a:p>
            <a:pPr marL="0" lvl="0" indent="0">
              <a:spcBef>
                <a:spcPts val="0"/>
              </a:spcBef>
              <a:buNone/>
            </a:pPr>
            <a:r>
              <a:rPr lang="en-US" b="1" dirty="0">
                <a:solidFill>
                  <a:schemeClr val="accent3"/>
                </a:solidFill>
              </a:rPr>
              <a:t>A</a:t>
            </a:r>
            <a:r>
              <a:rPr lang="en-US" b="1" dirty="0"/>
              <a:t>uthority</a:t>
            </a:r>
          </a:p>
          <a:p>
            <a:pPr marL="0" lvl="0" indent="0">
              <a:lnSpc>
                <a:spcPct val="100000"/>
              </a:lnSpc>
              <a:spcBef>
                <a:spcPts val="0"/>
              </a:spcBef>
              <a:buNone/>
            </a:pPr>
            <a:r>
              <a:rPr lang="en-US" sz="1400" dirty="0"/>
              <a:t>Who created this?</a:t>
            </a:r>
          </a:p>
          <a:p>
            <a:pPr marL="0" lvl="0" indent="0">
              <a:lnSpc>
                <a:spcPct val="100000"/>
              </a:lnSpc>
              <a:spcBef>
                <a:spcPts val="0"/>
              </a:spcBef>
              <a:buNone/>
            </a:pPr>
            <a:endParaRPr lang="en-US" sz="1400" dirty="0"/>
          </a:p>
          <a:p>
            <a:pPr marL="0" lvl="0" indent="0">
              <a:lnSpc>
                <a:spcPct val="100000"/>
              </a:lnSpc>
              <a:spcBef>
                <a:spcPts val="0"/>
              </a:spcBef>
              <a:buNone/>
            </a:pPr>
            <a:r>
              <a:rPr lang="en-US" sz="1400" dirty="0"/>
              <a:t>What are their credentials?</a:t>
            </a:r>
          </a:p>
          <a:p>
            <a:pPr marL="0" lvl="0" indent="0">
              <a:lnSpc>
                <a:spcPct val="100000"/>
              </a:lnSpc>
              <a:spcBef>
                <a:spcPts val="0"/>
              </a:spcBef>
              <a:buNone/>
            </a:pPr>
            <a:endParaRPr lang="en-US" sz="1400" dirty="0"/>
          </a:p>
          <a:p>
            <a:pPr marL="0" lvl="0" indent="0">
              <a:lnSpc>
                <a:spcPct val="100000"/>
              </a:lnSpc>
              <a:spcBef>
                <a:spcPts val="0"/>
              </a:spcBef>
              <a:buNone/>
            </a:pPr>
            <a:r>
              <a:rPr lang="en-US" sz="1400" dirty="0"/>
              <a:t>Do they have similar works?</a:t>
            </a:r>
          </a:p>
        </p:txBody>
      </p:sp>
      <p:sp>
        <p:nvSpPr>
          <p:cNvPr id="230" name="Google Shape;230;p29"/>
          <p:cNvSpPr txBox="1">
            <a:spLocks noGrp="1"/>
          </p:cNvSpPr>
          <p:nvPr>
            <p:ph type="body" idx="2"/>
          </p:nvPr>
        </p:nvSpPr>
        <p:spPr>
          <a:xfrm>
            <a:off x="3421610" y="1415675"/>
            <a:ext cx="2268600" cy="1331700"/>
          </a:xfrm>
          <a:prstGeom prst="rect">
            <a:avLst/>
          </a:prstGeom>
        </p:spPr>
        <p:txBody>
          <a:bodyPr spcFirstLastPara="1" wrap="square" lIns="0" tIns="0" rIns="0" bIns="0" anchor="t" anchorCtr="0">
            <a:noAutofit/>
          </a:bodyPr>
          <a:lstStyle/>
          <a:p>
            <a:pPr marL="0" lvl="0" indent="0">
              <a:spcBef>
                <a:spcPts val="0"/>
              </a:spcBef>
              <a:buNone/>
            </a:pPr>
            <a:r>
              <a:rPr lang="en-US" b="1" dirty="0">
                <a:solidFill>
                  <a:schemeClr val="accent3"/>
                </a:solidFill>
              </a:rPr>
              <a:t>S</a:t>
            </a:r>
            <a:r>
              <a:rPr lang="en-US" b="1" dirty="0"/>
              <a:t>ources</a:t>
            </a:r>
          </a:p>
          <a:p>
            <a:pPr marL="0" lvl="0" indent="0">
              <a:lnSpc>
                <a:spcPct val="100000"/>
              </a:lnSpc>
              <a:spcBef>
                <a:spcPts val="0"/>
              </a:spcBef>
              <a:buNone/>
            </a:pPr>
            <a:r>
              <a:rPr lang="en-US" sz="1200" dirty="0"/>
              <a:t>Is this presented as fact?</a:t>
            </a:r>
          </a:p>
          <a:p>
            <a:pPr marL="0" lvl="0" indent="0">
              <a:lnSpc>
                <a:spcPct val="100000"/>
              </a:lnSpc>
              <a:spcBef>
                <a:spcPts val="0"/>
              </a:spcBef>
              <a:buNone/>
            </a:pPr>
            <a:endParaRPr lang="en-US" sz="1200" dirty="0"/>
          </a:p>
          <a:p>
            <a:pPr marL="0" lvl="0" indent="0">
              <a:lnSpc>
                <a:spcPct val="100000"/>
              </a:lnSpc>
              <a:spcBef>
                <a:spcPts val="0"/>
              </a:spcBef>
              <a:buNone/>
            </a:pPr>
            <a:r>
              <a:rPr lang="en-US" sz="1200" dirty="0"/>
              <a:t>Is there documentation/ sources?</a:t>
            </a:r>
          </a:p>
          <a:p>
            <a:pPr marL="0" lvl="0" indent="0">
              <a:lnSpc>
                <a:spcPct val="100000"/>
              </a:lnSpc>
              <a:spcBef>
                <a:spcPts val="0"/>
              </a:spcBef>
              <a:buNone/>
            </a:pPr>
            <a:endParaRPr lang="en-US" sz="1200" dirty="0"/>
          </a:p>
          <a:p>
            <a:pPr marL="0" lvl="0" indent="0">
              <a:lnSpc>
                <a:spcPct val="100000"/>
              </a:lnSpc>
              <a:spcBef>
                <a:spcPts val="0"/>
              </a:spcBef>
              <a:buNone/>
            </a:pPr>
            <a:r>
              <a:rPr lang="en-US" sz="1200" dirty="0"/>
              <a:t>Are these credible?</a:t>
            </a:r>
          </a:p>
        </p:txBody>
      </p:sp>
      <p:sp>
        <p:nvSpPr>
          <p:cNvPr id="231" name="Google Shape;231;p29"/>
          <p:cNvSpPr txBox="1">
            <a:spLocks noGrp="1"/>
          </p:cNvSpPr>
          <p:nvPr>
            <p:ph type="body" idx="3"/>
          </p:nvPr>
        </p:nvSpPr>
        <p:spPr>
          <a:xfrm>
            <a:off x="5928668" y="1415675"/>
            <a:ext cx="3269120" cy="1331700"/>
          </a:xfrm>
          <a:prstGeom prst="rect">
            <a:avLst/>
          </a:prstGeom>
        </p:spPr>
        <p:txBody>
          <a:bodyPr spcFirstLastPara="1" wrap="square" lIns="0" tIns="0" rIns="0" bIns="0" anchor="t" anchorCtr="0">
            <a:noAutofit/>
          </a:bodyPr>
          <a:lstStyle/>
          <a:p>
            <a:pPr marL="0" lvl="0" indent="0">
              <a:spcBef>
                <a:spcPts val="0"/>
              </a:spcBef>
              <a:buNone/>
            </a:pPr>
            <a:r>
              <a:rPr lang="en-US" b="1" dirty="0">
                <a:solidFill>
                  <a:schemeClr val="accent3"/>
                </a:solidFill>
              </a:rPr>
              <a:t>P</a:t>
            </a:r>
            <a:r>
              <a:rPr lang="en-US" b="1" dirty="0"/>
              <a:t>urpose</a:t>
            </a:r>
          </a:p>
          <a:p>
            <a:pPr marL="0" lvl="0" indent="0">
              <a:lnSpc>
                <a:spcPct val="100000"/>
              </a:lnSpc>
              <a:spcBef>
                <a:spcPts val="0"/>
              </a:spcBef>
              <a:buNone/>
            </a:pPr>
            <a:r>
              <a:rPr lang="en-US" sz="1400" dirty="0"/>
              <a:t>Why was this created?</a:t>
            </a:r>
          </a:p>
          <a:p>
            <a:pPr marL="0" lvl="0" indent="0">
              <a:lnSpc>
                <a:spcPct val="100000"/>
              </a:lnSpc>
              <a:spcBef>
                <a:spcPts val="0"/>
              </a:spcBef>
              <a:buNone/>
            </a:pPr>
            <a:endParaRPr lang="en-US" sz="1400" dirty="0"/>
          </a:p>
          <a:p>
            <a:pPr marL="0" lvl="0" indent="0">
              <a:lnSpc>
                <a:spcPct val="100000"/>
              </a:lnSpc>
              <a:spcBef>
                <a:spcPts val="0"/>
              </a:spcBef>
              <a:buNone/>
            </a:pPr>
            <a:r>
              <a:rPr lang="en-US" sz="1400" dirty="0"/>
              <a:t>Who is the audience?</a:t>
            </a:r>
          </a:p>
          <a:p>
            <a:pPr marL="0" lvl="0" indent="0">
              <a:lnSpc>
                <a:spcPct val="100000"/>
              </a:lnSpc>
              <a:spcBef>
                <a:spcPts val="0"/>
              </a:spcBef>
              <a:buNone/>
            </a:pPr>
            <a:endParaRPr lang="en-US" sz="1400" dirty="0"/>
          </a:p>
          <a:p>
            <a:pPr marL="0" lvl="0" indent="0">
              <a:lnSpc>
                <a:spcPct val="100000"/>
              </a:lnSpc>
              <a:spcBef>
                <a:spcPts val="0"/>
              </a:spcBef>
              <a:buNone/>
            </a:pPr>
            <a:r>
              <a:rPr lang="en-US" sz="1400" dirty="0"/>
              <a:t>Does this meet your research needs?</a:t>
            </a:r>
          </a:p>
          <a:p>
            <a:pPr marL="0" lvl="0" indent="0" algn="l" rtl="0">
              <a:spcBef>
                <a:spcPts val="600"/>
              </a:spcBef>
              <a:spcAft>
                <a:spcPts val="0"/>
              </a:spcAft>
              <a:buNone/>
            </a:pPr>
            <a:endParaRPr sz="1200" dirty="0"/>
          </a:p>
        </p:txBody>
      </p:sp>
      <p:sp>
        <p:nvSpPr>
          <p:cNvPr id="232" name="Google Shape;232;p29"/>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13</a:t>
            </a:fld>
            <a:endParaRPr/>
          </a:p>
        </p:txBody>
      </p:sp>
      <p:sp>
        <p:nvSpPr>
          <p:cNvPr id="233" name="Google Shape;233;p29"/>
          <p:cNvSpPr txBox="1">
            <a:spLocks noGrp="1"/>
          </p:cNvSpPr>
          <p:nvPr>
            <p:ph type="body" idx="1"/>
          </p:nvPr>
        </p:nvSpPr>
        <p:spPr>
          <a:xfrm>
            <a:off x="930638" y="2872150"/>
            <a:ext cx="2268600" cy="1331700"/>
          </a:xfrm>
          <a:prstGeom prst="rect">
            <a:avLst/>
          </a:prstGeom>
        </p:spPr>
        <p:txBody>
          <a:bodyPr spcFirstLastPara="1" wrap="square" lIns="0" tIns="0" rIns="0" bIns="0" anchor="t" anchorCtr="0">
            <a:noAutofit/>
          </a:bodyPr>
          <a:lstStyle/>
          <a:p>
            <a:pPr marL="0" lvl="0" indent="0">
              <a:spcBef>
                <a:spcPts val="0"/>
              </a:spcBef>
              <a:buNone/>
            </a:pPr>
            <a:r>
              <a:rPr lang="en-US" b="1" dirty="0">
                <a:solidFill>
                  <a:schemeClr val="accent3"/>
                </a:solidFill>
              </a:rPr>
              <a:t>E</a:t>
            </a:r>
            <a:r>
              <a:rPr lang="en-US" b="1" dirty="0"/>
              <a:t>venness</a:t>
            </a:r>
          </a:p>
          <a:p>
            <a:pPr marL="0" lvl="0" indent="0">
              <a:lnSpc>
                <a:spcPct val="100000"/>
              </a:lnSpc>
              <a:spcBef>
                <a:spcPts val="0"/>
              </a:spcBef>
              <a:buNone/>
            </a:pPr>
            <a:r>
              <a:rPr lang="en-US" sz="1400" dirty="0"/>
              <a:t>Is the material presented as objective?</a:t>
            </a:r>
          </a:p>
          <a:p>
            <a:pPr marL="0" lvl="0" indent="0">
              <a:lnSpc>
                <a:spcPct val="100000"/>
              </a:lnSpc>
              <a:spcBef>
                <a:spcPts val="0"/>
              </a:spcBef>
              <a:buNone/>
            </a:pPr>
            <a:endParaRPr lang="en-US" sz="1400" dirty="0"/>
          </a:p>
          <a:p>
            <a:pPr marL="0" lvl="0" indent="0">
              <a:lnSpc>
                <a:spcPct val="100000"/>
              </a:lnSpc>
              <a:spcBef>
                <a:spcPts val="0"/>
              </a:spcBef>
              <a:buNone/>
            </a:pPr>
            <a:r>
              <a:rPr lang="en-US" sz="1400" dirty="0"/>
              <a:t>Does the creator recognize their bias?</a:t>
            </a:r>
          </a:p>
        </p:txBody>
      </p:sp>
      <p:sp>
        <p:nvSpPr>
          <p:cNvPr id="234" name="Google Shape;234;p29"/>
          <p:cNvSpPr txBox="1">
            <a:spLocks noGrp="1"/>
          </p:cNvSpPr>
          <p:nvPr>
            <p:ph type="body" idx="2"/>
          </p:nvPr>
        </p:nvSpPr>
        <p:spPr>
          <a:xfrm>
            <a:off x="3437697" y="2872150"/>
            <a:ext cx="2268600" cy="1331700"/>
          </a:xfrm>
          <a:prstGeom prst="rect">
            <a:avLst/>
          </a:prstGeom>
        </p:spPr>
        <p:txBody>
          <a:bodyPr spcFirstLastPara="1" wrap="square" lIns="0" tIns="0" rIns="0" bIns="0" anchor="t" anchorCtr="0">
            <a:noAutofit/>
          </a:bodyPr>
          <a:lstStyle/>
          <a:p>
            <a:pPr marL="0" lvl="0" indent="0">
              <a:spcBef>
                <a:spcPts val="0"/>
              </a:spcBef>
              <a:buNone/>
            </a:pPr>
            <a:r>
              <a:rPr lang="en-US" b="1" dirty="0">
                <a:solidFill>
                  <a:schemeClr val="accent3"/>
                </a:solidFill>
              </a:rPr>
              <a:t>C</a:t>
            </a:r>
            <a:r>
              <a:rPr lang="en-US" b="1" dirty="0"/>
              <a:t>overage</a:t>
            </a:r>
          </a:p>
          <a:p>
            <a:pPr marL="0" lvl="0" indent="0">
              <a:lnSpc>
                <a:spcPct val="100000"/>
              </a:lnSpc>
              <a:spcBef>
                <a:spcPts val="0"/>
              </a:spcBef>
              <a:buNone/>
            </a:pPr>
            <a:r>
              <a:rPr lang="en-US" sz="1400" dirty="0"/>
              <a:t>How does this support other information you’ve found?</a:t>
            </a:r>
          </a:p>
          <a:p>
            <a:pPr marL="0" lvl="0" indent="0">
              <a:lnSpc>
                <a:spcPct val="100000"/>
              </a:lnSpc>
              <a:spcBef>
                <a:spcPts val="0"/>
              </a:spcBef>
              <a:buNone/>
            </a:pPr>
            <a:endParaRPr lang="en-US" sz="1400" dirty="0"/>
          </a:p>
          <a:p>
            <a:pPr marL="0" lvl="0" indent="0">
              <a:lnSpc>
                <a:spcPct val="100000"/>
              </a:lnSpc>
              <a:spcBef>
                <a:spcPts val="0"/>
              </a:spcBef>
              <a:buNone/>
            </a:pPr>
            <a:r>
              <a:rPr lang="en-US" sz="1400" dirty="0"/>
              <a:t>Is this information useful to you?</a:t>
            </a:r>
          </a:p>
        </p:txBody>
      </p:sp>
      <p:sp>
        <p:nvSpPr>
          <p:cNvPr id="235" name="Google Shape;235;p29"/>
          <p:cNvSpPr txBox="1">
            <a:spLocks noGrp="1"/>
          </p:cNvSpPr>
          <p:nvPr>
            <p:ph type="body" idx="3"/>
          </p:nvPr>
        </p:nvSpPr>
        <p:spPr>
          <a:xfrm>
            <a:off x="5944757" y="2872150"/>
            <a:ext cx="2268600" cy="1331700"/>
          </a:xfrm>
          <a:prstGeom prst="rect">
            <a:avLst/>
          </a:prstGeom>
        </p:spPr>
        <p:txBody>
          <a:bodyPr spcFirstLastPara="1" wrap="square" lIns="0" tIns="0" rIns="0" bIns="0" anchor="t" anchorCtr="0">
            <a:noAutofit/>
          </a:bodyPr>
          <a:lstStyle/>
          <a:p>
            <a:pPr marL="0" lvl="0" indent="0">
              <a:spcBef>
                <a:spcPts val="0"/>
              </a:spcBef>
              <a:buNone/>
            </a:pPr>
            <a:r>
              <a:rPr lang="en-US" b="1" dirty="0">
                <a:solidFill>
                  <a:schemeClr val="accent3"/>
                </a:solidFill>
              </a:rPr>
              <a:t>T</a:t>
            </a:r>
            <a:r>
              <a:rPr lang="en-US" b="1" dirty="0"/>
              <a:t>imeliness</a:t>
            </a:r>
          </a:p>
          <a:p>
            <a:pPr marL="0" lvl="0" indent="0">
              <a:buNone/>
            </a:pPr>
            <a:r>
              <a:rPr lang="en-US" sz="1400" dirty="0"/>
              <a:t>When was this published?</a:t>
            </a:r>
          </a:p>
          <a:p>
            <a:pPr marL="0" lvl="0" indent="0">
              <a:buNone/>
            </a:pPr>
            <a:endParaRPr lang="en-US" sz="1400" dirty="0"/>
          </a:p>
          <a:p>
            <a:pPr marL="0" lvl="0" indent="0">
              <a:buNone/>
            </a:pPr>
            <a:r>
              <a:rPr lang="en-US" sz="1400" dirty="0"/>
              <a:t>Is the time it was published appropriate for your needs?</a:t>
            </a:r>
          </a:p>
          <a:p>
            <a:pPr marL="0" lvl="0" indent="0" algn="l" rtl="0">
              <a:spcBef>
                <a:spcPts val="600"/>
              </a:spcBef>
              <a:spcAft>
                <a:spcPts val="0"/>
              </a:spcAft>
              <a:buNone/>
            </a:pPr>
            <a:endParaRPr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AB2EB35-1EE6-4158-9DA4-D1661D6634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8" name="Picture 7" descr="&quot;Fuzzy&quot;, Homogenous Configurations in Apertito Journal of Nanoscience Technology Volume 1, Number 1, 2-14. Author Margaret Simpson, Kim Jong Fun and Edna Krabappel of Belford University">
            <a:extLst>
              <a:ext uri="{FF2B5EF4-FFF2-40B4-BE49-F238E27FC236}">
                <a16:creationId xmlns:a16="http://schemas.microsoft.com/office/drawing/2014/main" id="{58E0C8F4-9A1B-42EA-A33F-147DBB6763D5}"/>
              </a:ext>
            </a:extLst>
          </p:cNvPr>
          <p:cNvPicPr>
            <a:picLocks noChangeAspect="1"/>
          </p:cNvPicPr>
          <p:nvPr/>
        </p:nvPicPr>
        <p:blipFill>
          <a:blip r:embed="rId2"/>
          <a:stretch>
            <a:fillRect/>
          </a:stretch>
        </p:blipFill>
        <p:spPr>
          <a:xfrm>
            <a:off x="143072" y="5416"/>
            <a:ext cx="8848528" cy="5138083"/>
          </a:xfrm>
          <a:prstGeom prst="rect">
            <a:avLst/>
          </a:prstGeom>
        </p:spPr>
      </p:pic>
    </p:spTree>
    <p:extLst>
      <p:ext uri="{BB962C8B-B14F-4D97-AF65-F5344CB8AC3E}">
        <p14:creationId xmlns:p14="http://schemas.microsoft.com/office/powerpoint/2010/main" val="229918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bg1"/>
                </a:solidFill>
              </a:rPr>
              <a:t>Evaluating using </a:t>
            </a:r>
            <a:r>
              <a:rPr lang="en-US" dirty="0">
                <a:solidFill>
                  <a:schemeClr val="accent3"/>
                </a:solidFill>
              </a:rPr>
              <a:t>ASPECT</a:t>
            </a:r>
            <a:endParaRPr dirty="0"/>
          </a:p>
        </p:txBody>
      </p:sp>
      <p:sp>
        <p:nvSpPr>
          <p:cNvPr id="229" name="Google Shape;229;p29"/>
          <p:cNvSpPr txBox="1">
            <a:spLocks noGrp="1"/>
          </p:cNvSpPr>
          <p:nvPr>
            <p:ph type="body" idx="1"/>
          </p:nvPr>
        </p:nvSpPr>
        <p:spPr>
          <a:xfrm>
            <a:off x="914550" y="1415675"/>
            <a:ext cx="6599124" cy="1331700"/>
          </a:xfrm>
          <a:prstGeom prst="rect">
            <a:avLst/>
          </a:prstGeom>
        </p:spPr>
        <p:txBody>
          <a:bodyPr spcFirstLastPara="1" wrap="square" lIns="0" tIns="0" rIns="0" bIns="0" anchor="t" anchorCtr="0">
            <a:noAutofit/>
          </a:bodyPr>
          <a:lstStyle/>
          <a:p>
            <a:pPr marL="0" lvl="0" indent="0">
              <a:spcBef>
                <a:spcPts val="0"/>
              </a:spcBef>
              <a:buNone/>
            </a:pPr>
            <a:r>
              <a:rPr lang="en-US" sz="3600" b="1" dirty="0">
                <a:solidFill>
                  <a:schemeClr val="accent3"/>
                </a:solidFill>
              </a:rPr>
              <a:t>A</a:t>
            </a:r>
            <a:r>
              <a:rPr lang="en-US" sz="3600" b="1" dirty="0"/>
              <a:t>uthority</a:t>
            </a:r>
          </a:p>
          <a:p>
            <a:pPr indent="-457200">
              <a:lnSpc>
                <a:spcPct val="100000"/>
              </a:lnSpc>
              <a:spcBef>
                <a:spcPts val="0"/>
              </a:spcBef>
            </a:pPr>
            <a:r>
              <a:rPr lang="en-US" sz="2800" dirty="0"/>
              <a:t>Fictional authors</a:t>
            </a:r>
          </a:p>
          <a:p>
            <a:pPr indent="-457200">
              <a:lnSpc>
                <a:spcPct val="100000"/>
              </a:lnSpc>
              <a:spcBef>
                <a:spcPts val="0"/>
              </a:spcBef>
            </a:pPr>
            <a:endParaRPr lang="en-US" sz="2800" dirty="0"/>
          </a:p>
          <a:p>
            <a:pPr indent="-457200">
              <a:lnSpc>
                <a:spcPct val="100000"/>
              </a:lnSpc>
              <a:spcBef>
                <a:spcPts val="0"/>
              </a:spcBef>
            </a:pPr>
            <a:r>
              <a:rPr lang="en-US" sz="2800" dirty="0"/>
              <a:t>Belford University was shut down for being a fake school in 2012.</a:t>
            </a:r>
          </a:p>
          <a:p>
            <a:pPr marL="0" lvl="0" indent="0">
              <a:lnSpc>
                <a:spcPct val="100000"/>
              </a:lnSpc>
              <a:spcBef>
                <a:spcPts val="0"/>
              </a:spcBef>
              <a:buNone/>
            </a:pPr>
            <a:endParaRPr lang="en-US" sz="1400" dirty="0"/>
          </a:p>
        </p:txBody>
      </p:sp>
      <p:sp>
        <p:nvSpPr>
          <p:cNvPr id="232" name="Google Shape;232;p29"/>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3568295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ctrTitle" idx="4294967295"/>
          </p:nvPr>
        </p:nvSpPr>
        <p:spPr>
          <a:xfrm>
            <a:off x="4626525" y="882425"/>
            <a:ext cx="3586800" cy="1588800"/>
          </a:xfrm>
          <a:prstGeom prst="rect">
            <a:avLst/>
          </a:prstGeom>
        </p:spPr>
        <p:txBody>
          <a:bodyPr spcFirstLastPara="1" wrap="square" lIns="0" tIns="0" rIns="0" bIns="0" anchor="t" anchorCtr="0">
            <a:noAutofit/>
          </a:bodyPr>
          <a:lstStyle/>
          <a:p>
            <a:pPr marL="0" lvl="0" indent="0" algn="l" rtl="0">
              <a:lnSpc>
                <a:spcPct val="80000"/>
              </a:lnSpc>
              <a:spcBef>
                <a:spcPts val="0"/>
              </a:spcBef>
              <a:spcAft>
                <a:spcPts val="0"/>
              </a:spcAft>
              <a:buNone/>
            </a:pPr>
            <a:r>
              <a:rPr lang="en-US" sz="6000" dirty="0"/>
              <a:t>Analyzing</a:t>
            </a:r>
            <a:br>
              <a:rPr lang="en-US" sz="6000" dirty="0"/>
            </a:br>
            <a:r>
              <a:rPr lang="en-US" sz="6000" dirty="0"/>
              <a:t>practice</a:t>
            </a:r>
            <a:endParaRPr sz="6000" dirty="0"/>
          </a:p>
        </p:txBody>
      </p:sp>
      <p:sp>
        <p:nvSpPr>
          <p:cNvPr id="93" name="Google Shape;93;p18"/>
          <p:cNvSpPr txBox="1">
            <a:spLocks noGrp="1"/>
          </p:cNvSpPr>
          <p:nvPr>
            <p:ph type="subTitle" idx="4294967295"/>
          </p:nvPr>
        </p:nvSpPr>
        <p:spPr>
          <a:xfrm>
            <a:off x="4626525" y="2351941"/>
            <a:ext cx="3586800" cy="1665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lang="en-US" dirty="0"/>
          </a:p>
          <a:p>
            <a:pPr marL="0" lvl="0" indent="0" algn="l" rtl="0">
              <a:spcBef>
                <a:spcPts val="600"/>
              </a:spcBef>
              <a:spcAft>
                <a:spcPts val="0"/>
              </a:spcAft>
              <a:buNone/>
            </a:pPr>
            <a:r>
              <a:rPr lang="en-US" dirty="0"/>
              <a:t>Let’s work together to analyze an article you’ve found.</a:t>
            </a:r>
          </a:p>
        </p:txBody>
      </p:sp>
      <p:sp>
        <p:nvSpPr>
          <p:cNvPr id="94" name="Google Shape;94;p18"/>
          <p:cNvSpPr/>
          <p:nvPr/>
        </p:nvSpPr>
        <p:spPr>
          <a:xfrm>
            <a:off x="2665634" y="2770968"/>
            <a:ext cx="370763" cy="35401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18"/>
          <p:cNvGrpSpPr/>
          <p:nvPr/>
        </p:nvGrpSpPr>
        <p:grpSpPr>
          <a:xfrm>
            <a:off x="930675" y="1595645"/>
            <a:ext cx="1588372" cy="1588796"/>
            <a:chOff x="6654650" y="3665275"/>
            <a:chExt cx="409100" cy="409125"/>
          </a:xfrm>
        </p:grpSpPr>
        <p:sp>
          <p:nvSpPr>
            <p:cNvPr id="96" name="Google Shape;96;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8"/>
          <p:cNvSpPr/>
          <p:nvPr/>
        </p:nvSpPr>
        <p:spPr>
          <a:xfrm rot="2466663">
            <a:off x="597932" y="993737"/>
            <a:ext cx="515110" cy="49184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rot="-1609291">
            <a:off x="2480282" y="1175742"/>
            <a:ext cx="370702" cy="35395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2926243">
            <a:off x="3113635" y="1596429"/>
            <a:ext cx="277628" cy="26508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rot="-1609496">
            <a:off x="1766293" y="751924"/>
            <a:ext cx="250098" cy="23880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2401809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60ED-59B0-44DB-8EF1-07E7435D6393}"/>
              </a:ext>
            </a:extLst>
          </p:cNvPr>
          <p:cNvSpPr>
            <a:spLocks noGrp="1"/>
          </p:cNvSpPr>
          <p:nvPr>
            <p:ph type="title"/>
          </p:nvPr>
        </p:nvSpPr>
        <p:spPr/>
        <p:txBody>
          <a:bodyPr/>
          <a:lstStyle/>
          <a:p>
            <a:r>
              <a:rPr lang="en-US" dirty="0"/>
              <a:t>Analyzing Practice </a:t>
            </a:r>
            <a:r>
              <a:rPr lang="en-US" b="0" dirty="0"/>
              <a:t>(~20 minutes)</a:t>
            </a:r>
          </a:p>
        </p:txBody>
      </p:sp>
      <p:sp>
        <p:nvSpPr>
          <p:cNvPr id="3" name="Text Placeholder 2">
            <a:extLst>
              <a:ext uri="{FF2B5EF4-FFF2-40B4-BE49-F238E27FC236}">
                <a16:creationId xmlns:a16="http://schemas.microsoft.com/office/drawing/2014/main" id="{9E41673B-B19C-45BF-8835-37705AF384E4}"/>
              </a:ext>
            </a:extLst>
          </p:cNvPr>
          <p:cNvSpPr>
            <a:spLocks noGrp="1"/>
          </p:cNvSpPr>
          <p:nvPr>
            <p:ph type="body" idx="1"/>
          </p:nvPr>
        </p:nvSpPr>
        <p:spPr/>
        <p:txBody>
          <a:bodyPr/>
          <a:lstStyle/>
          <a:p>
            <a:pPr marL="533400" indent="-457200">
              <a:buFont typeface="+mj-lt"/>
              <a:buAutoNum type="arabicPeriod"/>
            </a:pPr>
            <a:r>
              <a:rPr lang="en-US" dirty="0"/>
              <a:t>You will be directed into breakout rooms in pairs.</a:t>
            </a:r>
          </a:p>
          <a:p>
            <a:pPr marL="533400" indent="-457200">
              <a:buFont typeface="+mj-lt"/>
              <a:buAutoNum type="arabicPeriod"/>
            </a:pPr>
            <a:r>
              <a:rPr lang="en-US" dirty="0"/>
              <a:t>Working together, you will find an article using the database of your choice </a:t>
            </a:r>
            <a:r>
              <a:rPr lang="en-US" i="1" dirty="0"/>
              <a:t>or</a:t>
            </a:r>
            <a:r>
              <a:rPr lang="en-US" dirty="0"/>
              <a:t> use an article you already have available.</a:t>
            </a:r>
          </a:p>
          <a:p>
            <a:pPr marL="533400" indent="-457200">
              <a:buFont typeface="+mj-lt"/>
              <a:buAutoNum type="arabicPeriod"/>
            </a:pPr>
            <a:r>
              <a:rPr lang="en-US" dirty="0"/>
              <a:t>You will use ASPECT to evaluate this article. </a:t>
            </a:r>
          </a:p>
          <a:p>
            <a:pPr marL="533400" indent="-457200">
              <a:buFont typeface="+mj-lt"/>
              <a:buAutoNum type="arabicPeriod"/>
            </a:pPr>
            <a:r>
              <a:rPr lang="en-US" dirty="0"/>
              <a:t>You will present each part of ASPECT to the class.</a:t>
            </a:r>
          </a:p>
          <a:p>
            <a:endParaRPr lang="en-US" b="1" dirty="0"/>
          </a:p>
        </p:txBody>
      </p:sp>
      <p:sp>
        <p:nvSpPr>
          <p:cNvPr id="4" name="Slide Number Placeholder 3">
            <a:extLst>
              <a:ext uri="{FF2B5EF4-FFF2-40B4-BE49-F238E27FC236}">
                <a16:creationId xmlns:a16="http://schemas.microsoft.com/office/drawing/2014/main" id="{1B5DBA30-7150-4629-A4EB-86489AE412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247716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930600" y="2056000"/>
            <a:ext cx="7282800" cy="584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3. </a:t>
            </a:r>
            <a:r>
              <a:rPr lang="en-US" dirty="0"/>
              <a:t>This is great! How do I use it?</a:t>
            </a:r>
            <a:endParaRPr dirty="0"/>
          </a:p>
        </p:txBody>
      </p:sp>
      <p:sp>
        <p:nvSpPr>
          <p:cNvPr id="74" name="Google Shape;74;p15"/>
          <p:cNvSpPr txBox="1">
            <a:spLocks noGrp="1"/>
          </p:cNvSpPr>
          <p:nvPr>
            <p:ph type="subTitle" idx="1"/>
          </p:nvPr>
        </p:nvSpPr>
        <p:spPr>
          <a:xfrm>
            <a:off x="930600" y="2736802"/>
            <a:ext cx="7282800" cy="35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Why citations matter &amp; how to make them</a:t>
            </a:r>
            <a:endParaRPr dirty="0"/>
          </a:p>
        </p:txBody>
      </p:sp>
    </p:spTree>
    <p:extLst>
      <p:ext uri="{BB962C8B-B14F-4D97-AF65-F5344CB8AC3E}">
        <p14:creationId xmlns:p14="http://schemas.microsoft.com/office/powerpoint/2010/main" val="428815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60ED-59B0-44DB-8EF1-07E7435D6393}"/>
              </a:ext>
            </a:extLst>
          </p:cNvPr>
          <p:cNvSpPr>
            <a:spLocks noGrp="1"/>
          </p:cNvSpPr>
          <p:nvPr>
            <p:ph type="title"/>
          </p:nvPr>
        </p:nvSpPr>
        <p:spPr/>
        <p:txBody>
          <a:bodyPr/>
          <a:lstStyle/>
          <a:p>
            <a:r>
              <a:rPr lang="en-US" dirty="0"/>
              <a:t>Citing Sources</a:t>
            </a:r>
            <a:endParaRPr lang="en-US" b="0" dirty="0"/>
          </a:p>
        </p:txBody>
      </p:sp>
      <p:sp>
        <p:nvSpPr>
          <p:cNvPr id="3" name="Text Placeholder 2">
            <a:extLst>
              <a:ext uri="{FF2B5EF4-FFF2-40B4-BE49-F238E27FC236}">
                <a16:creationId xmlns:a16="http://schemas.microsoft.com/office/drawing/2014/main" id="{9E41673B-B19C-45BF-8835-37705AF384E4}"/>
              </a:ext>
            </a:extLst>
          </p:cNvPr>
          <p:cNvSpPr>
            <a:spLocks noGrp="1"/>
          </p:cNvSpPr>
          <p:nvPr>
            <p:ph type="body" idx="1"/>
          </p:nvPr>
        </p:nvSpPr>
        <p:spPr/>
        <p:txBody>
          <a:bodyPr/>
          <a:lstStyle/>
          <a:p>
            <a:r>
              <a:rPr lang="en-US" dirty="0"/>
              <a:t>Required to avoid plagiarism</a:t>
            </a:r>
          </a:p>
          <a:p>
            <a:r>
              <a:rPr lang="en-US" dirty="0"/>
              <a:t>Helps other recreate or understand your research</a:t>
            </a:r>
          </a:p>
          <a:p>
            <a:r>
              <a:rPr lang="en-US" dirty="0"/>
              <a:t>Builds on the scholarly conversation</a:t>
            </a:r>
          </a:p>
        </p:txBody>
      </p:sp>
      <p:sp>
        <p:nvSpPr>
          <p:cNvPr id="4" name="Slide Number Placeholder 3">
            <a:extLst>
              <a:ext uri="{FF2B5EF4-FFF2-40B4-BE49-F238E27FC236}">
                <a16:creationId xmlns:a16="http://schemas.microsoft.com/office/drawing/2014/main" id="{1B5DBA30-7150-4629-A4EB-86489AE412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3303209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idx="4294967295"/>
          </p:nvPr>
        </p:nvSpPr>
        <p:spPr>
          <a:xfrm>
            <a:off x="930600" y="789712"/>
            <a:ext cx="3582000" cy="846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000"/>
              <a:t>Hello!</a:t>
            </a:r>
            <a:endParaRPr sz="6000"/>
          </a:p>
        </p:txBody>
      </p:sp>
      <p:sp>
        <p:nvSpPr>
          <p:cNvPr id="66" name="Google Shape;66;p14"/>
          <p:cNvSpPr txBox="1">
            <a:spLocks noGrp="1"/>
          </p:cNvSpPr>
          <p:nvPr>
            <p:ph type="subTitle" idx="4294967295"/>
          </p:nvPr>
        </p:nvSpPr>
        <p:spPr>
          <a:xfrm>
            <a:off x="930600" y="1903103"/>
            <a:ext cx="7341530" cy="2300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latin typeface="Ubuntu"/>
                <a:ea typeface="Ubuntu"/>
                <a:cs typeface="Ubuntu"/>
                <a:sym typeface="Ubuntu"/>
              </a:rPr>
              <a:t>I’m Alyson </a:t>
            </a:r>
            <a:r>
              <a:rPr lang="en-US" b="1" dirty="0">
                <a:latin typeface="Ubuntu"/>
                <a:ea typeface="Ubuntu"/>
                <a:cs typeface="Ubuntu"/>
                <a:sym typeface="Ubuntu"/>
              </a:rPr>
              <a:t>Gamble.</a:t>
            </a:r>
            <a:endParaRPr b="1" dirty="0">
              <a:latin typeface="Ubuntu"/>
              <a:ea typeface="Ubuntu"/>
              <a:cs typeface="Ubuntu"/>
              <a:sym typeface="Ubuntu"/>
            </a:endParaRPr>
          </a:p>
          <a:p>
            <a:pPr marL="0" lvl="0" indent="0" algn="l" rtl="0">
              <a:spcBef>
                <a:spcPts val="600"/>
              </a:spcBef>
              <a:spcAft>
                <a:spcPts val="0"/>
              </a:spcAft>
              <a:buClr>
                <a:schemeClr val="dk1"/>
              </a:buClr>
              <a:buSzPts val="1100"/>
              <a:buFont typeface="Arial"/>
              <a:buNone/>
            </a:pPr>
            <a:r>
              <a:rPr lang="en" dirty="0"/>
              <a:t>I am </a:t>
            </a:r>
            <a:r>
              <a:rPr lang="en-US" dirty="0"/>
              <a:t>the Research Librarian for the Sciences at Tufts.</a:t>
            </a:r>
          </a:p>
          <a:p>
            <a:pPr marL="0" lvl="0" indent="0" algn="l" rtl="0">
              <a:spcBef>
                <a:spcPts val="600"/>
              </a:spcBef>
              <a:spcAft>
                <a:spcPts val="0"/>
              </a:spcAft>
              <a:buClr>
                <a:schemeClr val="dk1"/>
              </a:buClr>
              <a:buSzPts val="1100"/>
              <a:buFont typeface="Arial"/>
              <a:buNone/>
            </a:pPr>
            <a:r>
              <a:rPr lang="en-US" dirty="0"/>
              <a:t>I’m here to help you find, analyze, and utilize research.</a:t>
            </a:r>
            <a:endParaRPr dirty="0"/>
          </a:p>
          <a:p>
            <a:pPr marL="0" lvl="0" indent="0" algn="l" rtl="0">
              <a:spcBef>
                <a:spcPts val="600"/>
              </a:spcBef>
              <a:spcAft>
                <a:spcPts val="0"/>
              </a:spcAft>
              <a:buClr>
                <a:schemeClr val="dk1"/>
              </a:buClr>
              <a:buSzPts val="1100"/>
              <a:buFont typeface="Arial"/>
              <a:buNone/>
            </a:pPr>
            <a:r>
              <a:rPr lang="en" dirty="0"/>
              <a:t>You can find me at </a:t>
            </a:r>
            <a:r>
              <a:rPr lang="en-US" dirty="0"/>
              <a:t>go.tufts.edu/</a:t>
            </a:r>
            <a:r>
              <a:rPr lang="en-US" dirty="0" err="1"/>
              <a:t>agamble</a:t>
            </a:r>
            <a:endParaRPr b="1" dirty="0"/>
          </a:p>
        </p:txBody>
      </p:sp>
      <p:sp>
        <p:nvSpPr>
          <p:cNvPr id="68" name="Google Shape;68;p14"/>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DA9C-2FDB-46EA-86BE-479A72F9886E}"/>
              </a:ext>
            </a:extLst>
          </p:cNvPr>
          <p:cNvSpPr>
            <a:spLocks noGrp="1"/>
          </p:cNvSpPr>
          <p:nvPr>
            <p:ph type="title"/>
          </p:nvPr>
        </p:nvSpPr>
        <p:spPr/>
        <p:txBody>
          <a:bodyPr/>
          <a:lstStyle/>
          <a:p>
            <a:r>
              <a:rPr lang="en-US" dirty="0"/>
              <a:t>Citation style</a:t>
            </a:r>
          </a:p>
        </p:txBody>
      </p:sp>
      <p:sp>
        <p:nvSpPr>
          <p:cNvPr id="3" name="Text Placeholder 2">
            <a:extLst>
              <a:ext uri="{FF2B5EF4-FFF2-40B4-BE49-F238E27FC236}">
                <a16:creationId xmlns:a16="http://schemas.microsoft.com/office/drawing/2014/main" id="{F49C1530-1531-4789-9B01-54125FA125EA}"/>
              </a:ext>
            </a:extLst>
          </p:cNvPr>
          <p:cNvSpPr>
            <a:spLocks noGrp="1"/>
          </p:cNvSpPr>
          <p:nvPr>
            <p:ph type="body" idx="1"/>
          </p:nvPr>
        </p:nvSpPr>
        <p:spPr/>
        <p:txBody>
          <a:bodyPr/>
          <a:lstStyle/>
          <a:p>
            <a:pPr marL="192024" lvl="0" indent="-218440"/>
            <a:r>
              <a:rPr lang="en-US" dirty="0"/>
              <a:t>Citation style determines </a:t>
            </a:r>
            <a:r>
              <a:rPr lang="en-US" i="1" dirty="0"/>
              <a:t>how </a:t>
            </a:r>
            <a:r>
              <a:rPr lang="en-US" dirty="0"/>
              <a:t>you will cite material.</a:t>
            </a:r>
          </a:p>
          <a:p>
            <a:pPr marL="192024" lvl="0" indent="-218440"/>
            <a:r>
              <a:rPr lang="en-US" dirty="0"/>
              <a:t>Most style guides require:</a:t>
            </a:r>
          </a:p>
          <a:p>
            <a:pPr marL="649224" lvl="1" indent="-218440"/>
            <a:r>
              <a:rPr lang="en-US" sz="2000" dirty="0"/>
              <a:t>Author/s first and surname/s</a:t>
            </a:r>
          </a:p>
          <a:p>
            <a:pPr marL="649224" lvl="1" indent="-218440"/>
            <a:r>
              <a:rPr lang="en-US" sz="2000" dirty="0"/>
              <a:t>Title of the material</a:t>
            </a:r>
          </a:p>
          <a:p>
            <a:pPr marL="649224" lvl="1" indent="-218440"/>
            <a:r>
              <a:rPr lang="en-US" sz="2000" dirty="0"/>
              <a:t>Year it was published</a:t>
            </a:r>
          </a:p>
          <a:p>
            <a:pPr marL="649224" lvl="1" indent="-218440"/>
            <a:r>
              <a:rPr lang="en-US" sz="2000" dirty="0"/>
              <a:t>Where it is located</a:t>
            </a:r>
          </a:p>
          <a:p>
            <a:pPr marL="649224" lvl="1" indent="-218440"/>
            <a:r>
              <a:rPr lang="en-US" sz="2000" dirty="0"/>
              <a:t>Page numbers</a:t>
            </a:r>
          </a:p>
          <a:p>
            <a:pPr marL="649224" lvl="1" indent="-218440"/>
            <a:r>
              <a:rPr lang="en-US" sz="2000" dirty="0"/>
              <a:t>Access point (e.g., URL, DOI)</a:t>
            </a:r>
          </a:p>
          <a:p>
            <a:endParaRPr lang="en-US" dirty="0"/>
          </a:p>
        </p:txBody>
      </p:sp>
      <p:sp>
        <p:nvSpPr>
          <p:cNvPr id="4" name="Slide Number Placeholder 3">
            <a:extLst>
              <a:ext uri="{FF2B5EF4-FFF2-40B4-BE49-F238E27FC236}">
                <a16:creationId xmlns:a16="http://schemas.microsoft.com/office/drawing/2014/main" id="{544C7C9E-3F1B-4FA3-A60D-DB86B081AF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4155232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F390-502A-4817-92CF-EA08BA5694E1}"/>
              </a:ext>
            </a:extLst>
          </p:cNvPr>
          <p:cNvSpPr>
            <a:spLocks noGrp="1"/>
          </p:cNvSpPr>
          <p:nvPr>
            <p:ph type="title"/>
          </p:nvPr>
        </p:nvSpPr>
        <p:spPr/>
        <p:txBody>
          <a:bodyPr/>
          <a:lstStyle/>
          <a:p>
            <a:r>
              <a:rPr lang="en-US" dirty="0"/>
              <a:t>Pro-Tips</a:t>
            </a:r>
          </a:p>
        </p:txBody>
      </p:sp>
      <p:sp>
        <p:nvSpPr>
          <p:cNvPr id="3" name="Text Placeholder 2">
            <a:extLst>
              <a:ext uri="{FF2B5EF4-FFF2-40B4-BE49-F238E27FC236}">
                <a16:creationId xmlns:a16="http://schemas.microsoft.com/office/drawing/2014/main" id="{B825664F-4CC5-4DCC-BEFB-9CC55917C36C}"/>
              </a:ext>
            </a:extLst>
          </p:cNvPr>
          <p:cNvSpPr>
            <a:spLocks noGrp="1"/>
          </p:cNvSpPr>
          <p:nvPr>
            <p:ph type="body" idx="1"/>
          </p:nvPr>
        </p:nvSpPr>
        <p:spPr/>
        <p:txBody>
          <a:bodyPr/>
          <a:lstStyle/>
          <a:p>
            <a:r>
              <a:rPr lang="en-US" dirty="0"/>
              <a:t>Keep track of citations using a manager:</a:t>
            </a:r>
          </a:p>
          <a:p>
            <a:pPr lvl="1"/>
            <a:r>
              <a:rPr lang="en-US" dirty="0"/>
              <a:t>EndNote (proprietary, access while at Tufts)</a:t>
            </a:r>
          </a:p>
          <a:p>
            <a:pPr lvl="1"/>
            <a:r>
              <a:rPr lang="en-US" dirty="0"/>
              <a:t>Zotero (open source, stays with you)</a:t>
            </a:r>
          </a:p>
          <a:p>
            <a:r>
              <a:rPr lang="en-US" dirty="0"/>
              <a:t>Use any web clippers your reference manager provides </a:t>
            </a:r>
          </a:p>
          <a:p>
            <a:endParaRPr lang="en-US" dirty="0"/>
          </a:p>
        </p:txBody>
      </p:sp>
      <p:sp>
        <p:nvSpPr>
          <p:cNvPr id="4" name="Slide Number Placeholder 3">
            <a:extLst>
              <a:ext uri="{FF2B5EF4-FFF2-40B4-BE49-F238E27FC236}">
                <a16:creationId xmlns:a16="http://schemas.microsoft.com/office/drawing/2014/main" id="{2041A7ED-C0A4-4833-BC7F-68837A309B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24277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ctrTitle" idx="4294967295"/>
          </p:nvPr>
        </p:nvSpPr>
        <p:spPr>
          <a:xfrm>
            <a:off x="4626525" y="882425"/>
            <a:ext cx="3586800" cy="1588800"/>
          </a:xfrm>
          <a:prstGeom prst="rect">
            <a:avLst/>
          </a:prstGeom>
        </p:spPr>
        <p:txBody>
          <a:bodyPr spcFirstLastPara="1" wrap="square" lIns="0" tIns="0" rIns="0" bIns="0" anchor="t" anchorCtr="0">
            <a:noAutofit/>
          </a:bodyPr>
          <a:lstStyle/>
          <a:p>
            <a:pPr marL="0" lvl="0" indent="0" algn="l" rtl="0">
              <a:lnSpc>
                <a:spcPct val="80000"/>
              </a:lnSpc>
              <a:spcBef>
                <a:spcPts val="0"/>
              </a:spcBef>
              <a:spcAft>
                <a:spcPts val="0"/>
              </a:spcAft>
              <a:buNone/>
            </a:pPr>
            <a:r>
              <a:rPr lang="en-US" sz="6000" dirty="0"/>
              <a:t>Citation practice</a:t>
            </a:r>
            <a:endParaRPr sz="6000" dirty="0"/>
          </a:p>
        </p:txBody>
      </p:sp>
      <p:sp>
        <p:nvSpPr>
          <p:cNvPr id="93" name="Google Shape;93;p18"/>
          <p:cNvSpPr txBox="1">
            <a:spLocks noGrp="1"/>
          </p:cNvSpPr>
          <p:nvPr>
            <p:ph type="subTitle" idx="4294967295"/>
          </p:nvPr>
        </p:nvSpPr>
        <p:spPr>
          <a:xfrm>
            <a:off x="4626525" y="2351941"/>
            <a:ext cx="3586800" cy="1665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lang="en-US" dirty="0"/>
          </a:p>
          <a:p>
            <a:pPr marL="0" lvl="0" indent="0" algn="l" rtl="0">
              <a:spcBef>
                <a:spcPts val="600"/>
              </a:spcBef>
              <a:spcAft>
                <a:spcPts val="0"/>
              </a:spcAft>
              <a:buNone/>
            </a:pPr>
            <a:r>
              <a:rPr lang="en-US" dirty="0"/>
              <a:t>Let’s work together to create a citation.</a:t>
            </a:r>
          </a:p>
        </p:txBody>
      </p:sp>
      <p:sp>
        <p:nvSpPr>
          <p:cNvPr id="94" name="Google Shape;94;p18"/>
          <p:cNvSpPr/>
          <p:nvPr/>
        </p:nvSpPr>
        <p:spPr>
          <a:xfrm>
            <a:off x="2665634" y="2770968"/>
            <a:ext cx="370763" cy="35401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18"/>
          <p:cNvGrpSpPr/>
          <p:nvPr/>
        </p:nvGrpSpPr>
        <p:grpSpPr>
          <a:xfrm>
            <a:off x="930675" y="1595645"/>
            <a:ext cx="1588372" cy="1588796"/>
            <a:chOff x="6654650" y="3665275"/>
            <a:chExt cx="409100" cy="409125"/>
          </a:xfrm>
        </p:grpSpPr>
        <p:sp>
          <p:nvSpPr>
            <p:cNvPr id="96" name="Google Shape;96;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8"/>
          <p:cNvSpPr/>
          <p:nvPr/>
        </p:nvSpPr>
        <p:spPr>
          <a:xfrm rot="2466663">
            <a:off x="597932" y="993737"/>
            <a:ext cx="515110" cy="49184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rot="-1609291">
            <a:off x="2480282" y="1175742"/>
            <a:ext cx="370702" cy="35395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2926243">
            <a:off x="3113635" y="1596429"/>
            <a:ext cx="277628" cy="26508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rot="-1609496">
            <a:off x="1766293" y="751924"/>
            <a:ext cx="250098" cy="23880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3327214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60ED-59B0-44DB-8EF1-07E7435D6393}"/>
              </a:ext>
            </a:extLst>
          </p:cNvPr>
          <p:cNvSpPr>
            <a:spLocks noGrp="1"/>
          </p:cNvSpPr>
          <p:nvPr>
            <p:ph type="title"/>
          </p:nvPr>
        </p:nvSpPr>
        <p:spPr/>
        <p:txBody>
          <a:bodyPr/>
          <a:lstStyle/>
          <a:p>
            <a:r>
              <a:rPr lang="en-US" dirty="0"/>
              <a:t>Citation Practice </a:t>
            </a:r>
            <a:r>
              <a:rPr lang="en-US" b="0" dirty="0"/>
              <a:t>(~5 minutes)</a:t>
            </a:r>
          </a:p>
        </p:txBody>
      </p:sp>
      <p:sp>
        <p:nvSpPr>
          <p:cNvPr id="3" name="Text Placeholder 2">
            <a:extLst>
              <a:ext uri="{FF2B5EF4-FFF2-40B4-BE49-F238E27FC236}">
                <a16:creationId xmlns:a16="http://schemas.microsoft.com/office/drawing/2014/main" id="{9E41673B-B19C-45BF-8835-37705AF384E4}"/>
              </a:ext>
            </a:extLst>
          </p:cNvPr>
          <p:cNvSpPr>
            <a:spLocks noGrp="1"/>
          </p:cNvSpPr>
          <p:nvPr>
            <p:ph type="body" idx="1"/>
          </p:nvPr>
        </p:nvSpPr>
        <p:spPr/>
        <p:txBody>
          <a:bodyPr/>
          <a:lstStyle/>
          <a:p>
            <a:pPr marL="533400" indent="-457200">
              <a:buFont typeface="+mj-lt"/>
              <a:buAutoNum type="arabicPeriod"/>
            </a:pPr>
            <a:r>
              <a:rPr lang="en-US" dirty="0"/>
              <a:t>You will be back into your breakout room.</a:t>
            </a:r>
          </a:p>
          <a:p>
            <a:pPr marL="533400" indent="-457200">
              <a:buFont typeface="+mj-lt"/>
              <a:buAutoNum type="arabicPeriod"/>
            </a:pPr>
            <a:r>
              <a:rPr lang="en-US" dirty="0"/>
              <a:t>Working together, you will cite the article you evaluated using the style guide/s required/suggested by your professor.</a:t>
            </a:r>
          </a:p>
          <a:p>
            <a:pPr marL="533400" indent="-457200">
              <a:buFont typeface="+mj-lt"/>
              <a:buAutoNum type="arabicPeriod"/>
            </a:pPr>
            <a:r>
              <a:rPr lang="en-US" dirty="0"/>
              <a:t>You will post this citation to the Canvas discussion board.</a:t>
            </a:r>
          </a:p>
        </p:txBody>
      </p:sp>
      <p:sp>
        <p:nvSpPr>
          <p:cNvPr id="4" name="Slide Number Placeholder 3">
            <a:extLst>
              <a:ext uri="{FF2B5EF4-FFF2-40B4-BE49-F238E27FC236}">
                <a16:creationId xmlns:a16="http://schemas.microsoft.com/office/drawing/2014/main" id="{1B5DBA30-7150-4629-A4EB-86489AE412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262444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4"/>
          <p:cNvSpPr txBox="1">
            <a:spLocks noGrp="1"/>
          </p:cNvSpPr>
          <p:nvPr>
            <p:ph type="ctrTitle" idx="4294967295"/>
          </p:nvPr>
        </p:nvSpPr>
        <p:spPr>
          <a:xfrm>
            <a:off x="930600" y="789712"/>
            <a:ext cx="4520358" cy="846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6000" dirty="0"/>
              <a:t>Thank you!</a:t>
            </a:r>
            <a:endParaRPr sz="6000" dirty="0"/>
          </a:p>
        </p:txBody>
      </p:sp>
      <p:sp>
        <p:nvSpPr>
          <p:cNvPr id="284" name="Google Shape;284;p34"/>
          <p:cNvSpPr txBox="1">
            <a:spLocks noGrp="1"/>
          </p:cNvSpPr>
          <p:nvPr>
            <p:ph type="subTitle" idx="4294967295"/>
          </p:nvPr>
        </p:nvSpPr>
        <p:spPr>
          <a:xfrm>
            <a:off x="930600" y="1903103"/>
            <a:ext cx="3582000" cy="2300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latin typeface="Ubuntu"/>
                <a:ea typeface="Ubuntu"/>
                <a:cs typeface="Ubuntu"/>
                <a:sym typeface="Ubuntu"/>
              </a:rPr>
              <a:t>Any questions?</a:t>
            </a:r>
            <a:endParaRPr b="1" dirty="0">
              <a:latin typeface="Ubuntu"/>
              <a:ea typeface="Ubuntu"/>
              <a:cs typeface="Ubuntu"/>
              <a:sym typeface="Ubuntu"/>
            </a:endParaRPr>
          </a:p>
          <a:p>
            <a:pPr marL="0" lvl="0" indent="0" algn="l" rtl="0">
              <a:spcBef>
                <a:spcPts val="600"/>
              </a:spcBef>
              <a:spcAft>
                <a:spcPts val="0"/>
              </a:spcAft>
              <a:buNone/>
            </a:pPr>
            <a:r>
              <a:rPr lang="en" dirty="0"/>
              <a:t>You can find me at </a:t>
            </a:r>
            <a:r>
              <a:rPr lang="en-US" dirty="0"/>
              <a:t>go.tufts.edu/</a:t>
            </a:r>
            <a:r>
              <a:rPr lang="en-US" dirty="0" err="1"/>
              <a:t>agamble</a:t>
            </a:r>
            <a:endParaRPr dirty="0"/>
          </a:p>
        </p:txBody>
      </p:sp>
      <p:sp>
        <p:nvSpPr>
          <p:cNvPr id="285" name="Google Shape;285;p34"/>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24</a:t>
            </a:fld>
            <a:endParaRPr/>
          </a:p>
        </p:txBody>
      </p:sp>
      <p:sp>
        <p:nvSpPr>
          <p:cNvPr id="6" name="Google Shape;504;p37">
            <a:extLst>
              <a:ext uri="{FF2B5EF4-FFF2-40B4-BE49-F238E27FC236}">
                <a16:creationId xmlns:a16="http://schemas.microsoft.com/office/drawing/2014/main" id="{3878CEB7-523F-4E63-A135-C5721E8F6538}"/>
              </a:ext>
            </a:extLst>
          </p:cNvPr>
          <p:cNvSpPr/>
          <p:nvPr/>
        </p:nvSpPr>
        <p:spPr>
          <a:xfrm>
            <a:off x="5450958" y="1684902"/>
            <a:ext cx="2229036" cy="2065112"/>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Design </a:t>
            </a:r>
            <a:r>
              <a:rPr lang="en" dirty="0"/>
              <a:t>Credits</a:t>
            </a:r>
            <a:endParaRPr dirty="0"/>
          </a:p>
        </p:txBody>
      </p:sp>
      <p:sp>
        <p:nvSpPr>
          <p:cNvPr id="292" name="Google Shape;292;p35"/>
          <p:cNvSpPr txBox="1">
            <a:spLocks noGrp="1"/>
          </p:cNvSpPr>
          <p:nvPr>
            <p:ph type="body" idx="1"/>
          </p:nvPr>
        </p:nvSpPr>
        <p:spPr>
          <a:xfrm>
            <a:off x="930600" y="1415684"/>
            <a:ext cx="7282800" cy="2788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400" dirty="0"/>
              <a:t>Special thanks to all the people who made and released these awesome resources for free:</a:t>
            </a:r>
            <a:endParaRPr sz="2400" dirty="0"/>
          </a:p>
          <a:p>
            <a:pPr marL="457200" lvl="0" indent="-381000" algn="l" rtl="0">
              <a:lnSpc>
                <a:spcPct val="115000"/>
              </a:lnSpc>
              <a:spcBef>
                <a:spcPts val="600"/>
              </a:spcBef>
              <a:spcAft>
                <a:spcPts val="0"/>
              </a:spcAft>
              <a:buSzPts val="2400"/>
              <a:buChar char="▪"/>
            </a:pPr>
            <a:r>
              <a:rPr lang="en" sz="2400" dirty="0"/>
              <a:t>Presentation template by </a:t>
            </a:r>
            <a:r>
              <a:rPr lang="en" sz="2400" u="sng" dirty="0">
                <a:solidFill>
                  <a:schemeClr val="hlink"/>
                </a:solidFill>
                <a:hlinkClick r:id="rId3"/>
              </a:rPr>
              <a:t>SlidesCarnival</a:t>
            </a:r>
            <a:endParaRPr sz="2400" dirty="0"/>
          </a:p>
          <a:p>
            <a:pPr marL="457200" lvl="0" indent="-381000" algn="l" rtl="0">
              <a:lnSpc>
                <a:spcPct val="115000"/>
              </a:lnSpc>
              <a:spcBef>
                <a:spcPts val="0"/>
              </a:spcBef>
              <a:spcAft>
                <a:spcPts val="0"/>
              </a:spcAft>
              <a:buSzPts val="2400"/>
              <a:buChar char="▪"/>
            </a:pPr>
            <a:r>
              <a:rPr lang="en" sz="2400" dirty="0"/>
              <a:t>Photographs by </a:t>
            </a:r>
            <a:r>
              <a:rPr lang="en" sz="2400" u="sng" dirty="0">
                <a:solidFill>
                  <a:schemeClr val="hlink"/>
                </a:solidFill>
                <a:hlinkClick r:id="rId4"/>
              </a:rPr>
              <a:t>Unsplash</a:t>
            </a:r>
            <a:r>
              <a:rPr lang="en" dirty="0"/>
              <a:t> and </a:t>
            </a:r>
            <a:r>
              <a:rPr lang="en" u="sng" dirty="0">
                <a:solidFill>
                  <a:schemeClr val="hlink"/>
                </a:solidFill>
                <a:hlinkClick r:id="rId5"/>
              </a:rPr>
              <a:t>The Gender Spectrum Collection</a:t>
            </a:r>
            <a:endParaRPr lang="en" u="sng" dirty="0">
              <a:solidFill>
                <a:schemeClr val="hlink"/>
              </a:solidFill>
            </a:endParaRPr>
          </a:p>
          <a:p>
            <a:pPr>
              <a:spcBef>
                <a:spcPts val="0"/>
              </a:spcBef>
            </a:pPr>
            <a:r>
              <a:rPr lang="en" dirty="0">
                <a:solidFill>
                  <a:schemeClr val="hlink"/>
                </a:solidFill>
              </a:rPr>
              <a:t>Fonts from </a:t>
            </a:r>
            <a:r>
              <a:rPr lang="en-US" u="sng" dirty="0">
                <a:solidFill>
                  <a:schemeClr val="hlink"/>
                </a:solidFill>
                <a:hlinkClick r:id="rId6"/>
              </a:rPr>
              <a:t>https://design.ubuntu.com/font/</a:t>
            </a:r>
            <a:endParaRPr lang="en-US" dirty="0"/>
          </a:p>
        </p:txBody>
      </p:sp>
      <p:sp>
        <p:nvSpPr>
          <p:cNvPr id="293" name="Google Shape;293;p35"/>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2F95-36BE-4487-9ADC-4B947B6BE232}"/>
              </a:ext>
            </a:extLst>
          </p:cNvPr>
          <p:cNvSpPr>
            <a:spLocks noGrp="1"/>
          </p:cNvSpPr>
          <p:nvPr>
            <p:ph type="title"/>
          </p:nvPr>
        </p:nvSpPr>
        <p:spPr/>
        <p:txBody>
          <a:bodyPr/>
          <a:lstStyle/>
          <a:p>
            <a:r>
              <a:rPr lang="en-US" dirty="0"/>
              <a:t>Resource Credits</a:t>
            </a:r>
          </a:p>
        </p:txBody>
      </p:sp>
      <p:sp>
        <p:nvSpPr>
          <p:cNvPr id="3" name="Text Placeholder 2">
            <a:extLst>
              <a:ext uri="{FF2B5EF4-FFF2-40B4-BE49-F238E27FC236}">
                <a16:creationId xmlns:a16="http://schemas.microsoft.com/office/drawing/2014/main" id="{187EBA10-94A5-4353-9245-4D9462A3EBE7}"/>
              </a:ext>
            </a:extLst>
          </p:cNvPr>
          <p:cNvSpPr>
            <a:spLocks noGrp="1"/>
          </p:cNvSpPr>
          <p:nvPr>
            <p:ph type="body" idx="1"/>
          </p:nvPr>
        </p:nvSpPr>
        <p:spPr/>
        <p:txBody>
          <a:bodyPr/>
          <a:lstStyle/>
          <a:p>
            <a:r>
              <a:rPr lang="en-US" dirty="0"/>
              <a:t>ASPECT is from Clark College Libraries.</a:t>
            </a:r>
          </a:p>
          <a:p>
            <a:r>
              <a:rPr lang="en-US" dirty="0"/>
              <a:t>“Fuzzy” Homogenous Configurations was reported in Vox and widely shared on academic Twitter.</a:t>
            </a:r>
          </a:p>
          <a:p>
            <a:r>
              <a:rPr lang="en-US" dirty="0"/>
              <a:t>Belford University is summarized on Wikipedia.</a:t>
            </a:r>
          </a:p>
          <a:p>
            <a:r>
              <a:rPr lang="en-US" dirty="0"/>
              <a:t>Cat librarian meme is from Cliffside Park Public Library, Cliffside Park, New Jersey</a:t>
            </a:r>
          </a:p>
        </p:txBody>
      </p:sp>
      <p:sp>
        <p:nvSpPr>
          <p:cNvPr id="4" name="Slide Number Placeholder 3">
            <a:extLst>
              <a:ext uri="{FF2B5EF4-FFF2-40B4-BE49-F238E27FC236}">
                <a16:creationId xmlns:a16="http://schemas.microsoft.com/office/drawing/2014/main" id="{35F81D9F-2321-4DBE-A9A3-7D1A30240E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91844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930600" y="2056000"/>
            <a:ext cx="7282800" cy="584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1. </a:t>
            </a:r>
            <a:r>
              <a:rPr lang="en-US" dirty="0"/>
              <a:t>What is the Tisch Library?</a:t>
            </a:r>
            <a:endParaRPr dirty="0"/>
          </a:p>
        </p:txBody>
      </p:sp>
      <p:sp>
        <p:nvSpPr>
          <p:cNvPr id="74" name="Google Shape;74;p15"/>
          <p:cNvSpPr txBox="1">
            <a:spLocks noGrp="1"/>
          </p:cNvSpPr>
          <p:nvPr>
            <p:ph type="subTitle" idx="1"/>
          </p:nvPr>
        </p:nvSpPr>
        <p:spPr>
          <a:xfrm>
            <a:off x="930600" y="2736802"/>
            <a:ext cx="7282800" cy="35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More than “just books”</a:t>
            </a:r>
            <a:endParaRPr dirty="0"/>
          </a:p>
        </p:txBody>
      </p:sp>
      <p:sp>
        <p:nvSpPr>
          <p:cNvPr id="4" name="Google Shape;74;p15">
            <a:extLst>
              <a:ext uri="{FF2B5EF4-FFF2-40B4-BE49-F238E27FC236}">
                <a16:creationId xmlns:a16="http://schemas.microsoft.com/office/drawing/2014/main" id="{CD9AEABC-6AEE-4DE8-8D70-C26A17490693}"/>
              </a:ext>
            </a:extLst>
          </p:cNvPr>
          <p:cNvSpPr txBox="1">
            <a:spLocks/>
          </p:cNvSpPr>
          <p:nvPr/>
        </p:nvSpPr>
        <p:spPr>
          <a:xfrm>
            <a:off x="930600" y="3087502"/>
            <a:ext cx="7282800" cy="350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Ubuntu Light"/>
              <a:buNone/>
              <a:defRPr sz="2400" b="0" i="0" u="none" strike="noStrike" cap="none">
                <a:solidFill>
                  <a:schemeClr val="dk1"/>
                </a:solidFill>
                <a:latin typeface="Ubuntu Light"/>
                <a:ea typeface="Ubuntu Light"/>
                <a:cs typeface="Ubuntu Light"/>
                <a:sym typeface="Ubuntu Light"/>
              </a:defRPr>
            </a:lvl1pPr>
            <a:lvl2pPr marL="914400" marR="0" lvl="1" indent="-381000" algn="l" rtl="0">
              <a:lnSpc>
                <a:spcPct val="115000"/>
              </a:lnSpc>
              <a:spcBef>
                <a:spcPts val="0"/>
              </a:spcBef>
              <a:spcAft>
                <a:spcPts val="0"/>
              </a:spcAft>
              <a:buClr>
                <a:schemeClr val="dk1"/>
              </a:buClr>
              <a:buSzPts val="3000"/>
              <a:buFont typeface="Ubuntu Light"/>
              <a:buNone/>
              <a:defRPr sz="3000" b="0" i="0" u="none" strike="noStrike" cap="none">
                <a:solidFill>
                  <a:schemeClr val="dk1"/>
                </a:solidFill>
                <a:latin typeface="Ubuntu Light"/>
                <a:ea typeface="Ubuntu Light"/>
                <a:cs typeface="Ubuntu Light"/>
                <a:sym typeface="Ubuntu Light"/>
              </a:defRPr>
            </a:lvl2pPr>
            <a:lvl3pPr marL="1371600" marR="0" lvl="2" indent="-381000" algn="l" rtl="0">
              <a:lnSpc>
                <a:spcPct val="115000"/>
              </a:lnSpc>
              <a:spcBef>
                <a:spcPts val="0"/>
              </a:spcBef>
              <a:spcAft>
                <a:spcPts val="0"/>
              </a:spcAft>
              <a:buClr>
                <a:schemeClr val="dk1"/>
              </a:buClr>
              <a:buSzPts val="3000"/>
              <a:buFont typeface="Ubuntu Light"/>
              <a:buNone/>
              <a:defRPr sz="3000" b="0" i="0" u="none" strike="noStrike" cap="none">
                <a:solidFill>
                  <a:schemeClr val="dk1"/>
                </a:solidFill>
                <a:latin typeface="Ubuntu Light"/>
                <a:ea typeface="Ubuntu Light"/>
                <a:cs typeface="Ubuntu Light"/>
                <a:sym typeface="Ubuntu Light"/>
              </a:defRPr>
            </a:lvl3pPr>
            <a:lvl4pPr marL="1828800" marR="0" lvl="3" indent="-381000" algn="l" rtl="0">
              <a:lnSpc>
                <a:spcPct val="115000"/>
              </a:lnSpc>
              <a:spcBef>
                <a:spcPts val="0"/>
              </a:spcBef>
              <a:spcAft>
                <a:spcPts val="0"/>
              </a:spcAft>
              <a:buClr>
                <a:schemeClr val="dk1"/>
              </a:buClr>
              <a:buSzPts val="3000"/>
              <a:buFont typeface="Ubuntu Light"/>
              <a:buNone/>
              <a:defRPr sz="3000" b="0" i="0" u="none" strike="noStrike" cap="none">
                <a:solidFill>
                  <a:schemeClr val="dk1"/>
                </a:solidFill>
                <a:latin typeface="Ubuntu Light"/>
                <a:ea typeface="Ubuntu Light"/>
                <a:cs typeface="Ubuntu Light"/>
                <a:sym typeface="Ubuntu Light"/>
              </a:defRPr>
            </a:lvl4pPr>
            <a:lvl5pPr marL="2286000" marR="0" lvl="4" indent="-381000" algn="l" rtl="0">
              <a:lnSpc>
                <a:spcPct val="115000"/>
              </a:lnSpc>
              <a:spcBef>
                <a:spcPts val="0"/>
              </a:spcBef>
              <a:spcAft>
                <a:spcPts val="0"/>
              </a:spcAft>
              <a:buClr>
                <a:schemeClr val="dk1"/>
              </a:buClr>
              <a:buSzPts val="3000"/>
              <a:buFont typeface="Ubuntu Light"/>
              <a:buNone/>
              <a:defRPr sz="3000" b="0" i="0" u="none" strike="noStrike" cap="none">
                <a:solidFill>
                  <a:schemeClr val="dk1"/>
                </a:solidFill>
                <a:latin typeface="Ubuntu Light"/>
                <a:ea typeface="Ubuntu Light"/>
                <a:cs typeface="Ubuntu Light"/>
                <a:sym typeface="Ubuntu Light"/>
              </a:defRPr>
            </a:lvl5pPr>
            <a:lvl6pPr marL="2743200" marR="0" lvl="5" indent="-381000" algn="l" rtl="0">
              <a:lnSpc>
                <a:spcPct val="115000"/>
              </a:lnSpc>
              <a:spcBef>
                <a:spcPts val="0"/>
              </a:spcBef>
              <a:spcAft>
                <a:spcPts val="0"/>
              </a:spcAft>
              <a:buClr>
                <a:schemeClr val="dk1"/>
              </a:buClr>
              <a:buSzPts val="3000"/>
              <a:buFont typeface="Ubuntu Light"/>
              <a:buNone/>
              <a:defRPr sz="3000" b="0" i="0" u="none" strike="noStrike" cap="none">
                <a:solidFill>
                  <a:schemeClr val="dk1"/>
                </a:solidFill>
                <a:latin typeface="Ubuntu Light"/>
                <a:ea typeface="Ubuntu Light"/>
                <a:cs typeface="Ubuntu Light"/>
                <a:sym typeface="Ubuntu Light"/>
              </a:defRPr>
            </a:lvl6pPr>
            <a:lvl7pPr marL="3200400" marR="0" lvl="6" indent="-381000" algn="l" rtl="0">
              <a:lnSpc>
                <a:spcPct val="115000"/>
              </a:lnSpc>
              <a:spcBef>
                <a:spcPts val="0"/>
              </a:spcBef>
              <a:spcAft>
                <a:spcPts val="0"/>
              </a:spcAft>
              <a:buClr>
                <a:schemeClr val="dk1"/>
              </a:buClr>
              <a:buSzPts val="3000"/>
              <a:buFont typeface="Ubuntu Light"/>
              <a:buNone/>
              <a:defRPr sz="3000" b="0" i="0" u="none" strike="noStrike" cap="none">
                <a:solidFill>
                  <a:schemeClr val="dk1"/>
                </a:solidFill>
                <a:latin typeface="Ubuntu Light"/>
                <a:ea typeface="Ubuntu Light"/>
                <a:cs typeface="Ubuntu Light"/>
                <a:sym typeface="Ubuntu Light"/>
              </a:defRPr>
            </a:lvl7pPr>
            <a:lvl8pPr marL="3657600" marR="0" lvl="7" indent="-381000" algn="l" rtl="0">
              <a:lnSpc>
                <a:spcPct val="115000"/>
              </a:lnSpc>
              <a:spcBef>
                <a:spcPts val="0"/>
              </a:spcBef>
              <a:spcAft>
                <a:spcPts val="0"/>
              </a:spcAft>
              <a:buClr>
                <a:schemeClr val="dk1"/>
              </a:buClr>
              <a:buSzPts val="3000"/>
              <a:buFont typeface="Ubuntu Light"/>
              <a:buNone/>
              <a:defRPr sz="3000" b="0" i="0" u="none" strike="noStrike" cap="none">
                <a:solidFill>
                  <a:schemeClr val="dk1"/>
                </a:solidFill>
                <a:latin typeface="Ubuntu Light"/>
                <a:ea typeface="Ubuntu Light"/>
                <a:cs typeface="Ubuntu Light"/>
                <a:sym typeface="Ubuntu Light"/>
              </a:defRPr>
            </a:lvl8pPr>
            <a:lvl9pPr marL="4114800" marR="0" lvl="8" indent="-381000" algn="l" rtl="0">
              <a:lnSpc>
                <a:spcPct val="115000"/>
              </a:lnSpc>
              <a:spcBef>
                <a:spcPts val="0"/>
              </a:spcBef>
              <a:spcAft>
                <a:spcPts val="0"/>
              </a:spcAft>
              <a:buClr>
                <a:schemeClr val="dk1"/>
              </a:buClr>
              <a:buSzPts val="3000"/>
              <a:buFont typeface="Ubuntu Light"/>
              <a:buNone/>
              <a:defRPr sz="3000" b="0" i="0" u="none" strike="noStrike" cap="none">
                <a:solidFill>
                  <a:schemeClr val="dk1"/>
                </a:solidFill>
                <a:latin typeface="Ubuntu Light"/>
                <a:ea typeface="Ubuntu Light"/>
                <a:cs typeface="Ubuntu Light"/>
                <a:sym typeface="Ubuntu Light"/>
              </a:defRPr>
            </a:lvl9pPr>
          </a:lstStyle>
          <a:p>
            <a:pPr marL="0" indent="0" algn="r"/>
            <a:r>
              <a:rPr lang="en-US" dirty="0"/>
              <a:t>…though we have those, too.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Resources available at Tisch Library</a:t>
            </a:r>
            <a:endParaRPr dirty="0"/>
          </a:p>
        </p:txBody>
      </p:sp>
      <p:sp>
        <p:nvSpPr>
          <p:cNvPr id="86" name="Google Shape;86;p17"/>
          <p:cNvSpPr txBox="1">
            <a:spLocks noGrp="1"/>
          </p:cNvSpPr>
          <p:nvPr>
            <p:ph type="body" idx="1"/>
          </p:nvPr>
        </p:nvSpPr>
        <p:spPr>
          <a:xfrm>
            <a:off x="930600" y="1415684"/>
            <a:ext cx="7282800" cy="27882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US" dirty="0"/>
              <a:t>Academic databases</a:t>
            </a:r>
          </a:p>
          <a:p>
            <a:pPr marL="457200" lvl="0" indent="-381000" algn="l" rtl="0">
              <a:spcBef>
                <a:spcPts val="600"/>
              </a:spcBef>
              <a:spcAft>
                <a:spcPts val="0"/>
              </a:spcAft>
              <a:buSzPts val="2400"/>
              <a:buChar char="▪"/>
            </a:pPr>
            <a:r>
              <a:rPr lang="en-US" dirty="0"/>
              <a:t>Subject matter guides</a:t>
            </a:r>
            <a:endParaRPr lang="en" dirty="0"/>
          </a:p>
          <a:p>
            <a:pPr marL="457200" lvl="0" indent="-381000" algn="l" rtl="0">
              <a:spcBef>
                <a:spcPts val="0"/>
              </a:spcBef>
              <a:spcAft>
                <a:spcPts val="0"/>
              </a:spcAft>
              <a:buSzPts val="2400"/>
              <a:buChar char="▪"/>
            </a:pPr>
            <a:r>
              <a:rPr lang="en-US" dirty="0"/>
              <a:t>Research assistance from librarians</a:t>
            </a:r>
            <a:endParaRPr dirty="0"/>
          </a:p>
          <a:p>
            <a:pPr marL="0" lvl="0" indent="0">
              <a:buNone/>
            </a:pPr>
            <a:r>
              <a:rPr lang="en-US" dirty="0"/>
              <a:t>These are </a:t>
            </a:r>
            <a:r>
              <a:rPr lang="en-US" b="1" dirty="0"/>
              <a:t>not</a:t>
            </a:r>
            <a:r>
              <a:rPr lang="en-US" dirty="0"/>
              <a:t> all of the materials and services that are available to you, just the ones we have time to touch on today. Check the Tisch Library website (tischlibrary.tufts.edu) or ask me about more. </a:t>
            </a:r>
            <a:endParaRPr dirty="0"/>
          </a:p>
        </p:txBody>
      </p:sp>
      <p:sp>
        <p:nvSpPr>
          <p:cNvPr id="87" name="Google Shape;87;p17"/>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97BD-F5B7-4652-864A-F4568356B292}"/>
              </a:ext>
            </a:extLst>
          </p:cNvPr>
          <p:cNvSpPr>
            <a:spLocks noGrp="1"/>
          </p:cNvSpPr>
          <p:nvPr>
            <p:ph type="title"/>
          </p:nvPr>
        </p:nvSpPr>
        <p:spPr/>
        <p:txBody>
          <a:bodyPr/>
          <a:lstStyle/>
          <a:p>
            <a:r>
              <a:rPr lang="en-US" dirty="0"/>
              <a:t>What are academic databases?	</a:t>
            </a:r>
          </a:p>
        </p:txBody>
      </p:sp>
      <p:sp>
        <p:nvSpPr>
          <p:cNvPr id="3" name="Text Placeholder 2">
            <a:extLst>
              <a:ext uri="{FF2B5EF4-FFF2-40B4-BE49-F238E27FC236}">
                <a16:creationId xmlns:a16="http://schemas.microsoft.com/office/drawing/2014/main" id="{E08218A7-18AE-43C4-ADE5-53A21C344A67}"/>
              </a:ext>
            </a:extLst>
          </p:cNvPr>
          <p:cNvSpPr>
            <a:spLocks noGrp="1"/>
          </p:cNvSpPr>
          <p:nvPr>
            <p:ph type="body" idx="1"/>
          </p:nvPr>
        </p:nvSpPr>
        <p:spPr/>
        <p:txBody>
          <a:bodyPr/>
          <a:lstStyle/>
          <a:p>
            <a:r>
              <a:rPr lang="en-US" dirty="0"/>
              <a:t>Places where you can find and access articles</a:t>
            </a:r>
          </a:p>
          <a:p>
            <a:r>
              <a:rPr lang="en-US" dirty="0"/>
              <a:t>Not always full-text</a:t>
            </a:r>
          </a:p>
          <a:p>
            <a:pPr lvl="1"/>
            <a:r>
              <a:rPr lang="en-US" dirty="0"/>
              <a:t>Sometimes these are bibliographic databases of citations that may or may not have the entire article</a:t>
            </a:r>
          </a:p>
          <a:p>
            <a:r>
              <a:rPr lang="en-US" dirty="0"/>
              <a:t>Different databases also have different coverage</a:t>
            </a:r>
          </a:p>
          <a:p>
            <a:endParaRPr lang="en-US" dirty="0"/>
          </a:p>
        </p:txBody>
      </p:sp>
      <p:sp>
        <p:nvSpPr>
          <p:cNvPr id="4" name="Slide Number Placeholder 3">
            <a:extLst>
              <a:ext uri="{FF2B5EF4-FFF2-40B4-BE49-F238E27FC236}">
                <a16:creationId xmlns:a16="http://schemas.microsoft.com/office/drawing/2014/main" id="{BB820D8E-266A-452A-8400-051A0A18B1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54604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body" idx="1"/>
          </p:nvPr>
        </p:nvSpPr>
        <p:spPr>
          <a:xfrm>
            <a:off x="930600" y="939700"/>
            <a:ext cx="7282800" cy="32640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US" dirty="0"/>
              <a:t>If you can’t find a copy in the Tisch catalog, reach out. </a:t>
            </a:r>
          </a:p>
          <a:p>
            <a:pPr marL="0" lvl="0" indent="0" rtl="0">
              <a:spcBef>
                <a:spcPts val="600"/>
              </a:spcBef>
              <a:spcAft>
                <a:spcPts val="0"/>
              </a:spcAft>
              <a:buNone/>
            </a:pPr>
            <a:r>
              <a:rPr lang="en-US" dirty="0"/>
              <a:t>You can also place an Inter-Library Loan (ILL) and the library will try to borrow it from another library. </a:t>
            </a:r>
            <a:endParaRPr dirty="0"/>
          </a:p>
        </p:txBody>
      </p:sp>
      <p:sp>
        <p:nvSpPr>
          <p:cNvPr id="80" name="Google Shape;80;p16"/>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ctrTitle" idx="4294967295"/>
          </p:nvPr>
        </p:nvSpPr>
        <p:spPr>
          <a:xfrm>
            <a:off x="4626525" y="882425"/>
            <a:ext cx="3586800" cy="1588800"/>
          </a:xfrm>
          <a:prstGeom prst="rect">
            <a:avLst/>
          </a:prstGeom>
        </p:spPr>
        <p:txBody>
          <a:bodyPr spcFirstLastPara="1" wrap="square" lIns="0" tIns="0" rIns="0" bIns="0" anchor="t" anchorCtr="0">
            <a:noAutofit/>
          </a:bodyPr>
          <a:lstStyle/>
          <a:p>
            <a:pPr marL="0" lvl="0" indent="0" algn="l" rtl="0">
              <a:lnSpc>
                <a:spcPct val="80000"/>
              </a:lnSpc>
              <a:spcBef>
                <a:spcPts val="0"/>
              </a:spcBef>
              <a:spcAft>
                <a:spcPts val="0"/>
              </a:spcAft>
              <a:buNone/>
            </a:pPr>
            <a:r>
              <a:rPr lang="en-US" sz="6000" dirty="0"/>
              <a:t>Finding a database</a:t>
            </a:r>
            <a:endParaRPr sz="6000" dirty="0"/>
          </a:p>
        </p:txBody>
      </p:sp>
      <p:sp>
        <p:nvSpPr>
          <p:cNvPr id="93" name="Google Shape;93;p18"/>
          <p:cNvSpPr txBox="1">
            <a:spLocks noGrp="1"/>
          </p:cNvSpPr>
          <p:nvPr>
            <p:ph type="subTitle" idx="4294967295"/>
          </p:nvPr>
        </p:nvSpPr>
        <p:spPr>
          <a:xfrm>
            <a:off x="4626525" y="2538774"/>
            <a:ext cx="3586800" cy="1665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dirty="0"/>
              <a:t>Let’s work together to find the database PubMed on the Tisch Library site:</a:t>
            </a:r>
          </a:p>
          <a:p>
            <a:pPr marL="0" lvl="0" indent="0">
              <a:buNone/>
            </a:pPr>
            <a:r>
              <a:rPr lang="en-US" dirty="0"/>
              <a:t>tischlibrary.tufts.edu</a:t>
            </a:r>
            <a:endParaRPr dirty="0"/>
          </a:p>
        </p:txBody>
      </p:sp>
      <p:sp>
        <p:nvSpPr>
          <p:cNvPr id="94" name="Google Shape;94;p18"/>
          <p:cNvSpPr/>
          <p:nvPr/>
        </p:nvSpPr>
        <p:spPr>
          <a:xfrm>
            <a:off x="2665634" y="2770968"/>
            <a:ext cx="370763" cy="35401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18"/>
          <p:cNvGrpSpPr/>
          <p:nvPr/>
        </p:nvGrpSpPr>
        <p:grpSpPr>
          <a:xfrm>
            <a:off x="2056830" y="763145"/>
            <a:ext cx="1588372" cy="1588796"/>
            <a:chOff x="6654650" y="3665275"/>
            <a:chExt cx="409100" cy="409125"/>
          </a:xfrm>
        </p:grpSpPr>
        <p:sp>
          <p:nvSpPr>
            <p:cNvPr id="96" name="Google Shape;96;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18"/>
          <p:cNvGrpSpPr/>
          <p:nvPr/>
        </p:nvGrpSpPr>
        <p:grpSpPr>
          <a:xfrm rot="290">
            <a:off x="868449" y="2771014"/>
            <a:ext cx="1049424" cy="1049483"/>
            <a:chOff x="570875" y="4322250"/>
            <a:chExt cx="443300" cy="443325"/>
          </a:xfrm>
        </p:grpSpPr>
        <p:sp>
          <p:nvSpPr>
            <p:cNvPr id="99" name="Google Shape;99;p1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8"/>
          <p:cNvSpPr/>
          <p:nvPr/>
        </p:nvSpPr>
        <p:spPr>
          <a:xfrm rot="2466663">
            <a:off x="480742" y="433732"/>
            <a:ext cx="515110" cy="49184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rot="-1609291">
            <a:off x="990504" y="1768443"/>
            <a:ext cx="370702" cy="35395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2926243">
            <a:off x="3718349" y="1461750"/>
            <a:ext cx="277628" cy="26508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rot="-1609496">
            <a:off x="1766293" y="751924"/>
            <a:ext cx="250098" cy="23880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97BD-F5B7-4652-864A-F4568356B292}"/>
              </a:ext>
            </a:extLst>
          </p:cNvPr>
          <p:cNvSpPr>
            <a:spLocks noGrp="1"/>
          </p:cNvSpPr>
          <p:nvPr>
            <p:ph type="title"/>
          </p:nvPr>
        </p:nvSpPr>
        <p:spPr/>
        <p:txBody>
          <a:bodyPr/>
          <a:lstStyle/>
          <a:p>
            <a:r>
              <a:rPr lang="en-US" dirty="0"/>
              <a:t>What are subject matter guides?	</a:t>
            </a:r>
          </a:p>
        </p:txBody>
      </p:sp>
      <p:sp>
        <p:nvSpPr>
          <p:cNvPr id="3" name="Text Placeholder 2">
            <a:extLst>
              <a:ext uri="{FF2B5EF4-FFF2-40B4-BE49-F238E27FC236}">
                <a16:creationId xmlns:a16="http://schemas.microsoft.com/office/drawing/2014/main" id="{E08218A7-18AE-43C4-ADE5-53A21C344A67}"/>
              </a:ext>
            </a:extLst>
          </p:cNvPr>
          <p:cNvSpPr>
            <a:spLocks noGrp="1"/>
          </p:cNvSpPr>
          <p:nvPr>
            <p:ph type="body" idx="1"/>
          </p:nvPr>
        </p:nvSpPr>
        <p:spPr/>
        <p:txBody>
          <a:bodyPr/>
          <a:lstStyle/>
          <a:p>
            <a:r>
              <a:rPr lang="en-US" dirty="0"/>
              <a:t>Librarian-created research guides</a:t>
            </a:r>
          </a:p>
          <a:p>
            <a:pPr lvl="1"/>
            <a:r>
              <a:rPr lang="en-US" dirty="0"/>
              <a:t>AKA LibGuides</a:t>
            </a:r>
          </a:p>
          <a:p>
            <a:r>
              <a:rPr lang="en-US" dirty="0"/>
              <a:t>Links to subject-specific resources</a:t>
            </a:r>
          </a:p>
          <a:p>
            <a:pPr lvl="1"/>
            <a:r>
              <a:rPr lang="en-US" dirty="0"/>
              <a:t>Databases</a:t>
            </a:r>
          </a:p>
          <a:p>
            <a:pPr lvl="1"/>
            <a:r>
              <a:rPr lang="en-US" dirty="0"/>
              <a:t>Books</a:t>
            </a:r>
          </a:p>
          <a:p>
            <a:pPr lvl="1"/>
            <a:r>
              <a:rPr lang="en-US" dirty="0"/>
              <a:t>…and more!</a:t>
            </a:r>
          </a:p>
        </p:txBody>
      </p:sp>
      <p:sp>
        <p:nvSpPr>
          <p:cNvPr id="4" name="Slide Number Placeholder 3">
            <a:extLst>
              <a:ext uri="{FF2B5EF4-FFF2-40B4-BE49-F238E27FC236}">
                <a16:creationId xmlns:a16="http://schemas.microsoft.com/office/drawing/2014/main" id="{BB820D8E-266A-452A-8400-051A0A18B1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67700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ctrTitle" idx="4294967295"/>
          </p:nvPr>
        </p:nvSpPr>
        <p:spPr>
          <a:xfrm>
            <a:off x="4626525" y="882425"/>
            <a:ext cx="3586800" cy="1588800"/>
          </a:xfrm>
          <a:prstGeom prst="rect">
            <a:avLst/>
          </a:prstGeom>
        </p:spPr>
        <p:txBody>
          <a:bodyPr spcFirstLastPara="1" wrap="square" lIns="0" tIns="0" rIns="0" bIns="0" anchor="t" anchorCtr="0">
            <a:noAutofit/>
          </a:bodyPr>
          <a:lstStyle/>
          <a:p>
            <a:pPr marL="0" lvl="0" indent="0" algn="l" rtl="0">
              <a:lnSpc>
                <a:spcPct val="80000"/>
              </a:lnSpc>
              <a:spcBef>
                <a:spcPts val="0"/>
              </a:spcBef>
              <a:spcAft>
                <a:spcPts val="0"/>
              </a:spcAft>
              <a:buNone/>
            </a:pPr>
            <a:r>
              <a:rPr lang="en-US" sz="6000" dirty="0"/>
              <a:t>Finding a LibGuide</a:t>
            </a:r>
            <a:endParaRPr sz="6000" dirty="0"/>
          </a:p>
        </p:txBody>
      </p:sp>
      <p:sp>
        <p:nvSpPr>
          <p:cNvPr id="93" name="Google Shape;93;p18"/>
          <p:cNvSpPr txBox="1">
            <a:spLocks noGrp="1"/>
          </p:cNvSpPr>
          <p:nvPr>
            <p:ph type="subTitle" idx="4294967295"/>
          </p:nvPr>
        </p:nvSpPr>
        <p:spPr>
          <a:xfrm>
            <a:off x="4626525" y="2351941"/>
            <a:ext cx="3586800" cy="1665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dirty="0"/>
              <a:t>Let’s work together to find the LibGuide for our subject on the Tisch Library site:</a:t>
            </a:r>
          </a:p>
          <a:p>
            <a:pPr marL="0" lvl="0" indent="0">
              <a:buNone/>
            </a:pPr>
            <a:r>
              <a:rPr lang="en-US" dirty="0"/>
              <a:t>tischlibrary.tufts.edu</a:t>
            </a:r>
            <a:endParaRPr dirty="0"/>
          </a:p>
        </p:txBody>
      </p:sp>
      <p:sp>
        <p:nvSpPr>
          <p:cNvPr id="94" name="Google Shape;94;p18"/>
          <p:cNvSpPr/>
          <p:nvPr/>
        </p:nvSpPr>
        <p:spPr>
          <a:xfrm>
            <a:off x="2665634" y="2770968"/>
            <a:ext cx="370763" cy="35401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18"/>
          <p:cNvGrpSpPr/>
          <p:nvPr/>
        </p:nvGrpSpPr>
        <p:grpSpPr>
          <a:xfrm>
            <a:off x="660980" y="2240432"/>
            <a:ext cx="1588372" cy="1588796"/>
            <a:chOff x="6654650" y="3665275"/>
            <a:chExt cx="409100" cy="409125"/>
          </a:xfrm>
        </p:grpSpPr>
        <p:sp>
          <p:nvSpPr>
            <p:cNvPr id="96" name="Google Shape;96;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18"/>
          <p:cNvGrpSpPr/>
          <p:nvPr/>
        </p:nvGrpSpPr>
        <p:grpSpPr>
          <a:xfrm rot="290">
            <a:off x="2215350" y="1190904"/>
            <a:ext cx="1049424" cy="1049483"/>
            <a:chOff x="570875" y="4322250"/>
            <a:chExt cx="443300" cy="443325"/>
          </a:xfrm>
        </p:grpSpPr>
        <p:sp>
          <p:nvSpPr>
            <p:cNvPr id="99" name="Google Shape;99;p1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8"/>
          <p:cNvSpPr/>
          <p:nvPr/>
        </p:nvSpPr>
        <p:spPr>
          <a:xfrm rot="2466663">
            <a:off x="480742" y="433732"/>
            <a:ext cx="515110" cy="49184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rot="-1609291">
            <a:off x="990504" y="1768443"/>
            <a:ext cx="370702" cy="35395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2926243">
            <a:off x="3718349" y="1461750"/>
            <a:ext cx="277628" cy="26508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rot="-1609496">
            <a:off x="1766293" y="751924"/>
            <a:ext cx="250098" cy="23880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734838402"/>
      </p:ext>
    </p:extLst>
  </p:cSld>
  <p:clrMapOvr>
    <a:masterClrMapping/>
  </p:clrMapOvr>
</p:sld>
</file>

<file path=ppt/theme/theme1.xml><?xml version="1.0" encoding="utf-8"?>
<a:theme xmlns:a="http://schemas.openxmlformats.org/drawingml/2006/main" name="Isidore template">
  <a:themeElements>
    <a:clrScheme name="Custom 347">
      <a:dk1>
        <a:srgbClr val="0D0335"/>
      </a:dk1>
      <a:lt1>
        <a:srgbClr val="FFFFFF"/>
      </a:lt1>
      <a:dk2>
        <a:srgbClr val="573F68"/>
      </a:dk2>
      <a:lt2>
        <a:srgbClr val="E9DDEC"/>
      </a:lt2>
      <a:accent1>
        <a:srgbClr val="E9204E"/>
      </a:accent1>
      <a:accent2>
        <a:srgbClr val="ED4636"/>
      </a:accent2>
      <a:accent3>
        <a:srgbClr val="FCB42E"/>
      </a:accent3>
      <a:accent4>
        <a:srgbClr val="94C486"/>
      </a:accent4>
      <a:accent5>
        <a:srgbClr val="39B8E3"/>
      </a:accent5>
      <a:accent6>
        <a:srgbClr val="412D8C"/>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840</Words>
  <Application>Microsoft Office PowerPoint</Application>
  <PresentationFormat>On-screen Show (16:9)</PresentationFormat>
  <Paragraphs>149</Paragraphs>
  <Slides>26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Ubuntu Light</vt:lpstr>
      <vt:lpstr>Ubuntu</vt:lpstr>
      <vt:lpstr>Work Sans Regular</vt:lpstr>
      <vt:lpstr>Isidore template</vt:lpstr>
      <vt:lpstr>Library Research: First Steps A. Gamble (they/them/theirs) Tisch Library, Tufts University</vt:lpstr>
      <vt:lpstr>Hello!</vt:lpstr>
      <vt:lpstr>1. What is the Tisch Library?</vt:lpstr>
      <vt:lpstr>Resources available at Tisch Library</vt:lpstr>
      <vt:lpstr>What are academic databases? </vt:lpstr>
      <vt:lpstr>PowerPoint Presentation</vt:lpstr>
      <vt:lpstr>Finding a database</vt:lpstr>
      <vt:lpstr>What are subject matter guides? </vt:lpstr>
      <vt:lpstr>Finding a LibGuide</vt:lpstr>
      <vt:lpstr>What is research assistance?</vt:lpstr>
      <vt:lpstr>PowerPoint Presentation</vt:lpstr>
      <vt:lpstr>2. I found something, now what?</vt:lpstr>
      <vt:lpstr>ASPECT: a mnemonic for research </vt:lpstr>
      <vt:lpstr>PowerPoint Presentation</vt:lpstr>
      <vt:lpstr>Evaluating using ASPECT</vt:lpstr>
      <vt:lpstr>Analyzing practice</vt:lpstr>
      <vt:lpstr>Analyzing Practice (~20 minutes)</vt:lpstr>
      <vt:lpstr>3. This is great! How do I use it?</vt:lpstr>
      <vt:lpstr>Citing Sources</vt:lpstr>
      <vt:lpstr>Citation style</vt:lpstr>
      <vt:lpstr>Pro-Tips</vt:lpstr>
      <vt:lpstr>Citation practice</vt:lpstr>
      <vt:lpstr>Citation Practice (~5 minutes)</vt:lpstr>
      <vt:lpstr>Thank you!</vt:lpstr>
      <vt:lpstr>Design Credits</vt:lpstr>
      <vt:lpstr>Resource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Gamble, Alyson</cp:lastModifiedBy>
  <cp:revision>9</cp:revision>
  <dcterms:modified xsi:type="dcterms:W3CDTF">2020-09-10T22:13:03Z</dcterms:modified>
</cp:coreProperties>
</file>